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8" r:id="rId3"/>
    <p:sldId id="257" r:id="rId4"/>
    <p:sldId id="258" r:id="rId5"/>
    <p:sldId id="259" r:id="rId6"/>
    <p:sldId id="269" r:id="rId7"/>
    <p:sldId id="270" r:id="rId8"/>
    <p:sldId id="271" r:id="rId9"/>
    <p:sldId id="272" r:id="rId10"/>
    <p:sldId id="273" r:id="rId11"/>
    <p:sldId id="274" r:id="rId12"/>
    <p:sldId id="275" r:id="rId13"/>
    <p:sldId id="276" r:id="rId14"/>
    <p:sldId id="277" r:id="rId15"/>
    <p:sldId id="278" r:id="rId16"/>
    <p:sldId id="260" r:id="rId17"/>
    <p:sldId id="261" r:id="rId18"/>
    <p:sldId id="279" r:id="rId19"/>
    <p:sldId id="264"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63636"/>
    <a:srgbClr val="DF2E28"/>
    <a:srgbClr val="B35586"/>
    <a:srgbClr val="954ECA"/>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00" autoAdjust="0"/>
    <p:restoredTop sz="94660"/>
  </p:normalViewPr>
  <p:slideViewPr>
    <p:cSldViewPr snapToGrid="0">
      <p:cViewPr varScale="1">
        <p:scale>
          <a:sx n="69" d="100"/>
          <a:sy n="69" d="100"/>
        </p:scale>
        <p:origin x="-696" y="-108"/>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pPr/>
              <a:t>11/28/2014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11/28/2014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11/28/2014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11/28/2014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11/28/2014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11/28/2014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11/28/2014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11/28/2014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11/28/2014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11/28/2014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11/28/2014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pPr/>
              <a:t>11/28/2014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pPr/>
              <a:t>11/28/2014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pPr/>
              <a:t>11/28/2014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pPr/>
              <a:t>11/28/2014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11/28/2014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11/28/2014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11/28/2014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ideo" Target="file:///C:\Users\HP\Videos\Design%20Your%20Style.mp4"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1210613"/>
            <a:ext cx="9448800" cy="1310303"/>
          </a:xfrm>
        </p:spPr>
        <p:txBody>
          <a:bodyPr/>
          <a:lstStyle/>
          <a:p>
            <a:pPr algn="ctr"/>
            <a:r>
              <a:rPr lang="en-US" dirty="0" smtClean="0">
                <a:solidFill>
                  <a:schemeClr val="accent2">
                    <a:lumMod val="75000"/>
                  </a:schemeClr>
                </a:solidFill>
              </a:rPr>
              <a:t>Design your style</a:t>
            </a:r>
            <a:endParaRPr lang="en-US" dirty="0">
              <a:solidFill>
                <a:schemeClr val="accent2">
                  <a:lumMod val="75000"/>
                </a:schemeClr>
              </a:solidFill>
            </a:endParaRPr>
          </a:p>
        </p:txBody>
      </p:sp>
      <p:sp>
        <p:nvSpPr>
          <p:cNvPr id="3" name="Subtitle 2"/>
          <p:cNvSpPr>
            <a:spLocks noGrp="1"/>
          </p:cNvSpPr>
          <p:nvPr>
            <p:ph type="subTitle" idx="1"/>
          </p:nvPr>
        </p:nvSpPr>
        <p:spPr>
          <a:xfrm>
            <a:off x="2929942" y="2846590"/>
            <a:ext cx="5222383" cy="685800"/>
          </a:xfrm>
        </p:spPr>
        <p:txBody>
          <a:bodyPr>
            <a:noAutofit/>
          </a:bodyPr>
          <a:lstStyle/>
          <a:p>
            <a:pPr algn="ctr"/>
            <a:r>
              <a:rPr lang="en-US" sz="2400" dirty="0" smtClean="0">
                <a:latin typeface="Garamond" panose="02020404030301010803" pitchFamily="18" charset="0"/>
              </a:rPr>
              <a:t>YOUR DESIGN</a:t>
            </a:r>
          </a:p>
          <a:p>
            <a:pPr algn="ctr"/>
            <a:r>
              <a:rPr lang="en-US" sz="2400" dirty="0">
                <a:latin typeface="Garamond" panose="02020404030301010803" pitchFamily="18" charset="0"/>
              </a:rPr>
              <a:t>	</a:t>
            </a:r>
            <a:r>
              <a:rPr lang="en-US" sz="2400" dirty="0" smtClean="0">
                <a:latin typeface="Garamond" panose="02020404030301010803" pitchFamily="18" charset="0"/>
              </a:rPr>
              <a:t>YOUR FASHION</a:t>
            </a:r>
            <a:endParaRPr lang="en-US" sz="2400" dirty="0">
              <a:latin typeface="Garamond" panose="02020404030301010803" pitchFamily="18" charset="0"/>
            </a:endParaRPr>
          </a:p>
        </p:txBody>
      </p:sp>
      <p:sp>
        <p:nvSpPr>
          <p:cNvPr id="4" name="TextBox 3"/>
          <p:cNvSpPr txBox="1"/>
          <p:nvPr/>
        </p:nvSpPr>
        <p:spPr>
          <a:xfrm>
            <a:off x="8904240" y="4752304"/>
            <a:ext cx="3287760" cy="1569660"/>
          </a:xfrm>
          <a:prstGeom prst="rect">
            <a:avLst/>
          </a:prstGeom>
          <a:noFill/>
        </p:spPr>
        <p:txBody>
          <a:bodyPr wrap="none" rtlCol="0">
            <a:spAutoFit/>
          </a:bodyPr>
          <a:lstStyle/>
          <a:p>
            <a:r>
              <a:rPr lang="en-US" sz="2400" dirty="0" smtClean="0">
                <a:latin typeface="Garamond" panose="02020404030301010803" pitchFamily="18" charset="0"/>
              </a:rPr>
              <a:t>By:</a:t>
            </a:r>
          </a:p>
          <a:p>
            <a:r>
              <a:rPr lang="en-US" sz="2400" dirty="0" err="1" smtClean="0">
                <a:latin typeface="Garamond" panose="02020404030301010803" pitchFamily="18" charset="0"/>
              </a:rPr>
              <a:t>Eeti</a:t>
            </a:r>
            <a:r>
              <a:rPr lang="en-US" sz="2400" dirty="0" smtClean="0">
                <a:latin typeface="Garamond" panose="02020404030301010803" pitchFamily="18" charset="0"/>
              </a:rPr>
              <a:t> Jain(11bce027)</a:t>
            </a:r>
          </a:p>
          <a:p>
            <a:r>
              <a:rPr lang="en-US" sz="2400" dirty="0" smtClean="0">
                <a:latin typeface="Garamond" panose="02020404030301010803" pitchFamily="18" charset="0"/>
              </a:rPr>
              <a:t>Kavya Jha(11bce041)</a:t>
            </a:r>
          </a:p>
          <a:p>
            <a:r>
              <a:rPr lang="en-US" sz="2400" dirty="0" err="1" smtClean="0">
                <a:latin typeface="Garamond" panose="02020404030301010803" pitchFamily="18" charset="0"/>
              </a:rPr>
              <a:t>Yamini</a:t>
            </a:r>
            <a:r>
              <a:rPr lang="en-US" sz="2400" dirty="0" smtClean="0">
                <a:latin typeface="Garamond" panose="02020404030301010803" pitchFamily="18" charset="0"/>
              </a:rPr>
              <a:t> </a:t>
            </a:r>
            <a:r>
              <a:rPr lang="en-US" sz="2400" dirty="0" err="1" smtClean="0">
                <a:latin typeface="Garamond" panose="02020404030301010803" pitchFamily="18" charset="0"/>
              </a:rPr>
              <a:t>Rathod</a:t>
            </a:r>
            <a:r>
              <a:rPr lang="en-US" sz="2400" dirty="0" smtClean="0">
                <a:latin typeface="Garamond" panose="02020404030301010803" pitchFamily="18" charset="0"/>
              </a:rPr>
              <a:t>(11bce078</a:t>
            </a:r>
            <a:r>
              <a:rPr lang="en-US" dirty="0" smtClean="0"/>
              <a:t>)</a:t>
            </a:r>
            <a:endParaRPr lang="en-US" dirty="0"/>
          </a:p>
        </p:txBody>
      </p:sp>
    </p:spTree>
    <p:extLst>
      <p:ext uri="{BB962C8B-B14F-4D97-AF65-F5344CB8AC3E}">
        <p14:creationId xmlns="" xmlns:p14="http://schemas.microsoft.com/office/powerpoint/2010/main" val="14728848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3382" y="514991"/>
            <a:ext cx="8610600" cy="1293028"/>
          </a:xfrm>
        </p:spPr>
        <p:txBody>
          <a:bodyPr/>
          <a:lstStyle/>
          <a:p>
            <a:pPr algn="ctr"/>
            <a:r>
              <a:rPr lang="en-IN" dirty="0" smtClean="0">
                <a:solidFill>
                  <a:schemeClr val="accent1">
                    <a:lumMod val="75000"/>
                  </a:schemeClr>
                </a:solidFill>
                <a:latin typeface="Garamond" pitchFamily="18" charset="0"/>
              </a:rPr>
              <a:t>Implementation</a:t>
            </a:r>
            <a:endParaRPr lang="en-IN" dirty="0">
              <a:solidFill>
                <a:schemeClr val="accent1">
                  <a:lumMod val="75000"/>
                </a:schemeClr>
              </a:solidFill>
              <a:latin typeface="Garamond" pitchFamily="18" charset="0"/>
            </a:endParaRPr>
          </a:p>
        </p:txBody>
      </p:sp>
      <p:sp>
        <p:nvSpPr>
          <p:cNvPr id="3" name="Content Placeholder 2"/>
          <p:cNvSpPr>
            <a:spLocks noGrp="1"/>
          </p:cNvSpPr>
          <p:nvPr>
            <p:ph idx="1"/>
          </p:nvPr>
        </p:nvSpPr>
        <p:spPr>
          <a:xfrm>
            <a:off x="685800" y="1925782"/>
            <a:ext cx="10820400" cy="4292903"/>
          </a:xfrm>
        </p:spPr>
        <p:txBody>
          <a:bodyPr>
            <a:normAutofit/>
          </a:bodyPr>
          <a:lstStyle/>
          <a:p>
            <a:r>
              <a:rPr lang="en-IN" sz="3600" dirty="0" smtClean="0">
                <a:latin typeface="Garamond" pitchFamily="18" charset="0"/>
              </a:rPr>
              <a:t>Tools Used:-</a:t>
            </a:r>
          </a:p>
          <a:p>
            <a:pPr lvl="1">
              <a:buFont typeface="Wingdings" pitchFamily="2" charset="2"/>
              <a:buChar char="Ø"/>
            </a:pPr>
            <a:r>
              <a:rPr lang="en-IN" sz="3600" dirty="0" smtClean="0">
                <a:latin typeface="Garamond" pitchFamily="18" charset="0"/>
              </a:rPr>
              <a:t>WAMP Server</a:t>
            </a:r>
          </a:p>
          <a:p>
            <a:pPr lvl="1">
              <a:buFont typeface="Wingdings" pitchFamily="2" charset="2"/>
              <a:buChar char="Ø"/>
            </a:pPr>
            <a:r>
              <a:rPr lang="en-IN" sz="3600" dirty="0" smtClean="0">
                <a:latin typeface="Garamond" pitchFamily="18" charset="0"/>
              </a:rPr>
              <a:t>Prestashop</a:t>
            </a:r>
          </a:p>
          <a:p>
            <a:pPr lvl="1">
              <a:buFont typeface="Wingdings" pitchFamily="2" charset="2"/>
              <a:buChar char="Ø"/>
            </a:pPr>
            <a:r>
              <a:rPr lang="en-IN" sz="3600" dirty="0" smtClean="0">
                <a:latin typeface="Garamond" pitchFamily="18" charset="0"/>
              </a:rPr>
              <a:t>Adobe flash </a:t>
            </a:r>
          </a:p>
          <a:p>
            <a:pPr lvl="1">
              <a:buFont typeface="Wingdings" pitchFamily="2" charset="2"/>
              <a:buChar char="Ø"/>
            </a:pPr>
            <a:r>
              <a:rPr lang="en-IN" sz="3600" dirty="0" smtClean="0">
                <a:latin typeface="Garamond" pitchFamily="18" charset="0"/>
              </a:rPr>
              <a:t>Adobe Photoshop</a:t>
            </a:r>
            <a:endParaRPr lang="en-IN" sz="3600" dirty="0">
              <a:latin typeface="Garamond" pitchFamily="18"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9637" y="0"/>
            <a:ext cx="8610600" cy="1293028"/>
          </a:xfrm>
        </p:spPr>
        <p:txBody>
          <a:bodyPr/>
          <a:lstStyle/>
          <a:p>
            <a:pPr algn="ctr"/>
            <a:r>
              <a:rPr lang="en-IN" dirty="0" smtClean="0">
                <a:solidFill>
                  <a:schemeClr val="accent1">
                    <a:lumMod val="75000"/>
                  </a:schemeClr>
                </a:solidFill>
                <a:latin typeface="Garamond" pitchFamily="18" charset="0"/>
              </a:rPr>
              <a:t>WAMP Server</a:t>
            </a:r>
            <a:endParaRPr lang="en-IN" dirty="0">
              <a:solidFill>
                <a:schemeClr val="accent1">
                  <a:lumMod val="75000"/>
                </a:schemeClr>
              </a:solidFill>
              <a:latin typeface="Garamond" pitchFamily="18" charset="0"/>
            </a:endParaRPr>
          </a:p>
        </p:txBody>
      </p:sp>
      <p:sp>
        <p:nvSpPr>
          <p:cNvPr id="3" name="Content Placeholder 2"/>
          <p:cNvSpPr>
            <a:spLocks noGrp="1"/>
          </p:cNvSpPr>
          <p:nvPr>
            <p:ph idx="1"/>
          </p:nvPr>
        </p:nvSpPr>
        <p:spPr>
          <a:xfrm>
            <a:off x="685800" y="997527"/>
            <a:ext cx="10820400" cy="5583382"/>
          </a:xfrm>
        </p:spPr>
        <p:txBody>
          <a:bodyPr>
            <a:normAutofit/>
          </a:bodyPr>
          <a:lstStyle/>
          <a:p>
            <a:pPr algn="just"/>
            <a:r>
              <a:rPr lang="en-US" sz="2400" dirty="0" smtClean="0">
                <a:latin typeface="Garamond" pitchFamily="18" charset="0"/>
              </a:rPr>
              <a:t>Windows Apache MySQL </a:t>
            </a:r>
            <a:r>
              <a:rPr lang="en-US" sz="2400" dirty="0" smtClean="0">
                <a:latin typeface="Garamond" pitchFamily="18" charset="0"/>
              </a:rPr>
              <a:t>PHP</a:t>
            </a:r>
          </a:p>
          <a:p>
            <a:pPr algn="just"/>
            <a:r>
              <a:rPr lang="en-US" sz="2400" dirty="0" smtClean="0">
                <a:latin typeface="Garamond" pitchFamily="18" charset="0"/>
              </a:rPr>
              <a:t>It is a Windows </a:t>
            </a:r>
            <a:r>
              <a:rPr lang="en-US" sz="2400" dirty="0" smtClean="0">
                <a:latin typeface="Garamond" pitchFamily="18" charset="0"/>
              </a:rPr>
              <a:t>Web development Environment for personal webhosting</a:t>
            </a:r>
            <a:r>
              <a:rPr lang="en-US" sz="2400" dirty="0" smtClean="0">
                <a:latin typeface="Garamond" pitchFamily="18" charset="0"/>
              </a:rPr>
              <a:t>.</a:t>
            </a:r>
          </a:p>
          <a:p>
            <a:pPr algn="just"/>
            <a:r>
              <a:rPr lang="en-US" sz="2400" dirty="0" smtClean="0">
                <a:latin typeface="Garamond" pitchFamily="18" charset="0"/>
              </a:rPr>
              <a:t>It allows one to create webs applications using Apache2, PHP and MySQL Database. </a:t>
            </a:r>
            <a:endParaRPr lang="en-US" sz="2400" dirty="0" smtClean="0">
              <a:latin typeface="Garamond" pitchFamily="18" charset="0"/>
            </a:endParaRPr>
          </a:p>
          <a:p>
            <a:pPr algn="just"/>
            <a:r>
              <a:rPr lang="en-US" sz="2400" dirty="0" smtClean="0">
                <a:latin typeface="Garamond" pitchFamily="18" charset="0"/>
              </a:rPr>
              <a:t>Alongside</a:t>
            </a:r>
            <a:r>
              <a:rPr lang="en-US" sz="2400" dirty="0" smtClean="0">
                <a:latin typeface="Garamond" pitchFamily="18" charset="0"/>
              </a:rPr>
              <a:t>, </a:t>
            </a:r>
            <a:r>
              <a:rPr lang="en-US" sz="2400" dirty="0" err="1" smtClean="0">
                <a:latin typeface="Garamond" pitchFamily="18" charset="0"/>
              </a:rPr>
              <a:t>PHPMyAdmin</a:t>
            </a:r>
            <a:r>
              <a:rPr lang="en-US" sz="2400" dirty="0" smtClean="0">
                <a:latin typeface="Garamond" pitchFamily="18" charset="0"/>
              </a:rPr>
              <a:t> allows to manage our databases easily</a:t>
            </a:r>
            <a:r>
              <a:rPr lang="en-US" sz="2400" dirty="0" smtClean="0">
                <a:latin typeface="Garamond" pitchFamily="18" charset="0"/>
              </a:rPr>
              <a:t>.</a:t>
            </a:r>
          </a:p>
          <a:p>
            <a:pPr algn="just"/>
            <a:r>
              <a:rPr lang="en-US" sz="2400" dirty="0" smtClean="0">
                <a:latin typeface="Garamond" pitchFamily="18" charset="0"/>
              </a:rPr>
              <a:t>Apache </a:t>
            </a:r>
            <a:r>
              <a:rPr lang="en-US" sz="2400" dirty="0" smtClean="0">
                <a:latin typeface="Garamond" pitchFamily="18" charset="0"/>
              </a:rPr>
              <a:t> </a:t>
            </a:r>
            <a:r>
              <a:rPr lang="en-US" sz="2400" dirty="0" smtClean="0">
                <a:latin typeface="Garamond" pitchFamily="18" charset="0"/>
              </a:rPr>
              <a:t>is used to run the web server within windows</a:t>
            </a:r>
            <a:r>
              <a:rPr lang="en-US" sz="2400" dirty="0" smtClean="0">
                <a:latin typeface="Garamond" pitchFamily="18" charset="0"/>
              </a:rPr>
              <a:t>.</a:t>
            </a:r>
          </a:p>
          <a:p>
            <a:pPr algn="just"/>
            <a:r>
              <a:rPr lang="en-US" sz="2400" dirty="0" smtClean="0">
                <a:latin typeface="Garamond" pitchFamily="18" charset="0"/>
              </a:rPr>
              <a:t>MySQL is a high speed database while PHP is a scripting language that can be used to access data from the database</a:t>
            </a:r>
            <a:r>
              <a:rPr lang="en-US" sz="2400" dirty="0" smtClean="0">
                <a:latin typeface="Garamond" pitchFamily="18" charset="0"/>
              </a:rPr>
              <a:t>.</a:t>
            </a:r>
          </a:p>
          <a:p>
            <a:pPr algn="just"/>
            <a:r>
              <a:rPr lang="en-US" sz="2400" dirty="0" smtClean="0">
                <a:latin typeface="Garamond" pitchFamily="18" charset="0"/>
              </a:rPr>
              <a:t>Functionalities of WAMP Server:-</a:t>
            </a:r>
          </a:p>
          <a:p>
            <a:pPr lvl="1" algn="just">
              <a:buFont typeface="Wingdings" pitchFamily="2" charset="2"/>
              <a:buChar char="Ø"/>
            </a:pPr>
            <a:r>
              <a:rPr lang="en-US" sz="2400" dirty="0" smtClean="0">
                <a:latin typeface="Garamond" pitchFamily="18" charset="0"/>
              </a:rPr>
              <a:t>Managing server </a:t>
            </a:r>
            <a:r>
              <a:rPr lang="en-US" sz="2400" dirty="0" smtClean="0">
                <a:latin typeface="Garamond" pitchFamily="18" charset="0"/>
              </a:rPr>
              <a:t>settings</a:t>
            </a:r>
            <a:endParaRPr lang="en-IN" sz="2400" dirty="0" smtClean="0">
              <a:latin typeface="Garamond" pitchFamily="18" charset="0"/>
            </a:endParaRPr>
          </a:p>
          <a:p>
            <a:pPr lvl="1" algn="just">
              <a:buFont typeface="Wingdings" pitchFamily="2" charset="2"/>
              <a:buChar char="Ø"/>
            </a:pPr>
            <a:r>
              <a:rPr lang="en-US" sz="2400" dirty="0" smtClean="0">
                <a:latin typeface="Garamond" pitchFamily="18" charset="0"/>
              </a:rPr>
              <a:t>Accessing </a:t>
            </a:r>
            <a:r>
              <a:rPr lang="en-US" sz="2400" dirty="0" smtClean="0">
                <a:latin typeface="Garamond" pitchFamily="18" charset="0"/>
              </a:rPr>
              <a:t>and managing </a:t>
            </a:r>
            <a:r>
              <a:rPr lang="en-US" sz="2400" dirty="0" smtClean="0">
                <a:latin typeface="Garamond" pitchFamily="18" charset="0"/>
              </a:rPr>
              <a:t>logs</a:t>
            </a:r>
            <a:endParaRPr lang="en-IN" sz="2400" dirty="0" smtClean="0">
              <a:latin typeface="Garamond" pitchFamily="18" charset="0"/>
            </a:endParaRPr>
          </a:p>
          <a:p>
            <a:pPr lvl="1" algn="just">
              <a:buFont typeface="Wingdings" pitchFamily="2" charset="2"/>
              <a:buChar char="Ø"/>
            </a:pPr>
            <a:r>
              <a:rPr lang="en-US" sz="2400" dirty="0" smtClean="0">
                <a:latin typeface="Garamond" pitchFamily="18" charset="0"/>
              </a:rPr>
              <a:t>Storing </a:t>
            </a:r>
            <a:r>
              <a:rPr lang="en-US" sz="2400" dirty="0" smtClean="0">
                <a:latin typeface="Garamond" pitchFamily="18" charset="0"/>
              </a:rPr>
              <a:t>and managing </a:t>
            </a:r>
            <a:r>
              <a:rPr lang="en-US" sz="2400" dirty="0" smtClean="0">
                <a:latin typeface="Garamond" pitchFamily="18" charset="0"/>
              </a:rPr>
              <a:t>Databases</a:t>
            </a:r>
            <a:endParaRPr lang="en-IN" sz="2400" dirty="0" smtClean="0">
              <a:latin typeface="Garamond" pitchFamily="18" charset="0"/>
            </a:endParaRPr>
          </a:p>
          <a:p>
            <a:pPr lvl="1" algn="just">
              <a:buFont typeface="Wingdings" pitchFamily="2" charset="2"/>
              <a:buChar char="Ø"/>
            </a:pPr>
            <a:r>
              <a:rPr lang="en-US" sz="2400" dirty="0" smtClean="0">
                <a:latin typeface="Garamond" pitchFamily="18" charset="0"/>
              </a:rPr>
              <a:t>Switching </a:t>
            </a:r>
            <a:r>
              <a:rPr lang="en-US" sz="2400" dirty="0" smtClean="0">
                <a:latin typeface="Garamond" pitchFamily="18" charset="0"/>
              </a:rPr>
              <a:t>online or offline i.e. giving access to everyone or only local </a:t>
            </a:r>
            <a:r>
              <a:rPr lang="en-US" sz="2400" dirty="0" smtClean="0">
                <a:latin typeface="Garamond" pitchFamily="18" charset="0"/>
              </a:rPr>
              <a:t>host</a:t>
            </a:r>
          </a:p>
          <a:p>
            <a:pPr lvl="1" algn="just">
              <a:buFont typeface="Wingdings" pitchFamily="2" charset="2"/>
              <a:buChar char="Ø"/>
            </a:pPr>
            <a:r>
              <a:rPr lang="en-US" sz="2400" dirty="0" smtClean="0">
                <a:latin typeface="Garamond" pitchFamily="18" charset="0"/>
              </a:rPr>
              <a:t>Server side scripting using PHP for transferring data</a:t>
            </a:r>
            <a:endParaRPr lang="en-IN" sz="2400" dirty="0" smtClean="0">
              <a:latin typeface="Garamond" pitchFamily="18" charset="0"/>
            </a:endParaRPr>
          </a:p>
          <a:p>
            <a:pPr lvl="1">
              <a:buFont typeface="Wingdings" pitchFamily="2" charset="2"/>
              <a:buChar char="Ø"/>
            </a:pPr>
            <a:endParaRPr lang="en-IN" sz="2000" dirty="0" smtClean="0"/>
          </a:p>
          <a:p>
            <a:pPr lvl="1">
              <a:buFont typeface="Wingdings" pitchFamily="2" charset="2"/>
              <a:buChar char="Ø"/>
            </a:pPr>
            <a:endParaRPr lang="en-IN" dirty="0" smtClean="0"/>
          </a:p>
          <a:p>
            <a:endParaRPr lang="en-IN"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7128" y="390300"/>
            <a:ext cx="8610600" cy="1293028"/>
          </a:xfrm>
        </p:spPr>
        <p:txBody>
          <a:bodyPr/>
          <a:lstStyle/>
          <a:p>
            <a:pPr algn="ctr"/>
            <a:r>
              <a:rPr lang="en-IN" dirty="0" err="1" smtClean="0">
                <a:solidFill>
                  <a:schemeClr val="accent1">
                    <a:lumMod val="75000"/>
                  </a:schemeClr>
                </a:solidFill>
                <a:latin typeface="Garamond" pitchFamily="18" charset="0"/>
              </a:rPr>
              <a:t>prestashop</a:t>
            </a:r>
            <a:endParaRPr lang="en-IN" dirty="0">
              <a:solidFill>
                <a:schemeClr val="accent1">
                  <a:lumMod val="75000"/>
                </a:schemeClr>
              </a:solidFill>
              <a:latin typeface="Garamond" pitchFamily="18" charset="0"/>
            </a:endParaRPr>
          </a:p>
        </p:txBody>
      </p:sp>
      <p:sp>
        <p:nvSpPr>
          <p:cNvPr id="3" name="Content Placeholder 2"/>
          <p:cNvSpPr>
            <a:spLocks noGrp="1"/>
          </p:cNvSpPr>
          <p:nvPr>
            <p:ph idx="1"/>
          </p:nvPr>
        </p:nvSpPr>
        <p:spPr>
          <a:xfrm>
            <a:off x="713510" y="1565567"/>
            <a:ext cx="10820400" cy="4722394"/>
          </a:xfrm>
        </p:spPr>
        <p:txBody>
          <a:bodyPr>
            <a:noAutofit/>
          </a:bodyPr>
          <a:lstStyle/>
          <a:p>
            <a:pPr algn="just"/>
            <a:r>
              <a:rPr lang="en-IN" sz="2800" dirty="0" smtClean="0">
                <a:latin typeface="Garamond" pitchFamily="18" charset="0"/>
              </a:rPr>
              <a:t>It </a:t>
            </a:r>
            <a:r>
              <a:rPr lang="en-US" sz="2800" dirty="0" smtClean="0">
                <a:latin typeface="Garamond" pitchFamily="18" charset="0"/>
              </a:rPr>
              <a:t>is a free, open source e-commerce solution</a:t>
            </a:r>
            <a:r>
              <a:rPr lang="en-US" sz="2800" dirty="0" smtClean="0">
                <a:latin typeface="Garamond" pitchFamily="18" charset="0"/>
              </a:rPr>
              <a:t>.</a:t>
            </a:r>
          </a:p>
          <a:p>
            <a:pPr algn="just"/>
            <a:r>
              <a:rPr lang="en-US" sz="2800" dirty="0" smtClean="0">
                <a:latin typeface="Garamond" pitchFamily="18" charset="0"/>
              </a:rPr>
              <a:t>The modules provided by Prestashop are written in PHP and based on the Smarty template engine</a:t>
            </a:r>
            <a:r>
              <a:rPr lang="en-US" sz="2800" dirty="0" smtClean="0">
                <a:latin typeface="Garamond" pitchFamily="18" charset="0"/>
              </a:rPr>
              <a:t>.</a:t>
            </a:r>
          </a:p>
          <a:p>
            <a:pPr algn="just"/>
            <a:r>
              <a:rPr lang="en-US" sz="2800" dirty="0" smtClean="0">
                <a:latin typeface="Garamond" pitchFamily="18" charset="0"/>
              </a:rPr>
              <a:t>It provides with various built in features including unlimited product inventory management, layered navigation, analytics and reporting, unlimited currencies and return management</a:t>
            </a:r>
            <a:r>
              <a:rPr lang="en-US" sz="2800" dirty="0" smtClean="0">
                <a:latin typeface="Garamond" pitchFamily="18" charset="0"/>
              </a:rPr>
              <a:t>.</a:t>
            </a:r>
          </a:p>
          <a:p>
            <a:pPr algn="just"/>
            <a:r>
              <a:rPr lang="en-US" sz="2800" dirty="0" smtClean="0">
                <a:latin typeface="Garamond" pitchFamily="18" charset="0"/>
              </a:rPr>
              <a:t>The various modules are linked together to form a </a:t>
            </a:r>
            <a:r>
              <a:rPr lang="en-US" sz="2800" dirty="0" smtClean="0">
                <a:latin typeface="Garamond" pitchFamily="18" charset="0"/>
              </a:rPr>
              <a:t>website, which </a:t>
            </a:r>
            <a:r>
              <a:rPr lang="en-US" sz="2800" dirty="0" smtClean="0">
                <a:latin typeface="Garamond" pitchFamily="18" charset="0"/>
              </a:rPr>
              <a:t>is done by running PHP and JavaScript's on WAMP server and providing appropriate links</a:t>
            </a:r>
            <a:r>
              <a:rPr lang="en-US" sz="2800" dirty="0" smtClean="0">
                <a:latin typeface="Garamond" pitchFamily="18" charset="0"/>
              </a:rPr>
              <a:t>.</a:t>
            </a:r>
          </a:p>
          <a:p>
            <a:pPr algn="just"/>
            <a:r>
              <a:rPr lang="en-US" sz="2800" dirty="0" smtClean="0">
                <a:latin typeface="Garamond" pitchFamily="18" charset="0"/>
              </a:rPr>
              <a:t>There are various Front-office and back-end features.</a:t>
            </a:r>
            <a:endParaRPr lang="en-IN" sz="2800" dirty="0">
              <a:latin typeface="Garamond" pitchFamily="18"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540327"/>
            <a:ext cx="10820400" cy="5832763"/>
          </a:xfrm>
        </p:spPr>
        <p:txBody>
          <a:bodyPr>
            <a:noAutofit/>
          </a:bodyPr>
          <a:lstStyle/>
          <a:p>
            <a:r>
              <a:rPr lang="en-US" sz="3200" dirty="0" smtClean="0">
                <a:latin typeface="Garamond" pitchFamily="18" charset="0"/>
              </a:rPr>
              <a:t>Front Office Features :</a:t>
            </a:r>
            <a:endParaRPr lang="en-IN" sz="3200" dirty="0" smtClean="0">
              <a:latin typeface="Garamond" pitchFamily="18" charset="0"/>
            </a:endParaRPr>
          </a:p>
          <a:p>
            <a:pPr lvl="1">
              <a:buFont typeface="Wingdings" pitchFamily="2" charset="2"/>
              <a:buChar char="Ø"/>
            </a:pPr>
            <a:r>
              <a:rPr lang="en-US" sz="3200" dirty="0" smtClean="0">
                <a:latin typeface="Garamond" pitchFamily="18" charset="0"/>
              </a:rPr>
              <a:t>Feature Products(Top seller, new items, ...) on the </a:t>
            </a:r>
            <a:r>
              <a:rPr lang="en-US" sz="3200" dirty="0" smtClean="0">
                <a:latin typeface="Garamond" pitchFamily="18" charset="0"/>
              </a:rPr>
              <a:t>homepage</a:t>
            </a:r>
            <a:endParaRPr lang="en-IN" sz="3200" dirty="0" smtClean="0">
              <a:latin typeface="Garamond" pitchFamily="18" charset="0"/>
            </a:endParaRPr>
          </a:p>
          <a:p>
            <a:pPr lvl="1">
              <a:buFont typeface="Wingdings" pitchFamily="2" charset="2"/>
              <a:buChar char="Ø"/>
            </a:pPr>
            <a:r>
              <a:rPr lang="en-US" sz="3200" dirty="0" smtClean="0">
                <a:latin typeface="Garamond" pitchFamily="18" charset="0"/>
              </a:rPr>
              <a:t>Build-in </a:t>
            </a:r>
            <a:r>
              <a:rPr lang="en-US" sz="3200" dirty="0" smtClean="0">
                <a:latin typeface="Garamond" pitchFamily="18" charset="0"/>
              </a:rPr>
              <a:t>product-image </a:t>
            </a:r>
            <a:r>
              <a:rPr lang="en-US" sz="3200" dirty="0" smtClean="0">
                <a:latin typeface="Garamond" pitchFamily="18" charset="0"/>
              </a:rPr>
              <a:t>zoom</a:t>
            </a:r>
            <a:endParaRPr lang="en-IN" sz="3200" dirty="0" smtClean="0">
              <a:latin typeface="Garamond" pitchFamily="18" charset="0"/>
            </a:endParaRPr>
          </a:p>
          <a:p>
            <a:pPr lvl="1">
              <a:buFont typeface="Wingdings" pitchFamily="2" charset="2"/>
              <a:buChar char="Ø"/>
            </a:pPr>
            <a:r>
              <a:rPr lang="en-US" sz="3200" dirty="0" smtClean="0">
                <a:latin typeface="Garamond" pitchFamily="18" charset="0"/>
              </a:rPr>
              <a:t>Customer </a:t>
            </a:r>
            <a:r>
              <a:rPr lang="en-US" sz="3200" dirty="0" smtClean="0">
                <a:latin typeface="Garamond" pitchFamily="18" charset="0"/>
              </a:rPr>
              <a:t>subscription and user </a:t>
            </a:r>
            <a:r>
              <a:rPr lang="en-US" sz="3200" dirty="0" smtClean="0">
                <a:latin typeface="Garamond" pitchFamily="18" charset="0"/>
              </a:rPr>
              <a:t>accounts</a:t>
            </a:r>
            <a:endParaRPr lang="en-IN" sz="3200" dirty="0" smtClean="0">
              <a:latin typeface="Garamond" pitchFamily="18" charset="0"/>
            </a:endParaRPr>
          </a:p>
          <a:p>
            <a:pPr lvl="1">
              <a:buFont typeface="Wingdings" pitchFamily="2" charset="2"/>
              <a:buChar char="Ø"/>
            </a:pPr>
            <a:r>
              <a:rPr lang="en-US" sz="3200" dirty="0" smtClean="0">
                <a:latin typeface="Garamond" pitchFamily="18" charset="0"/>
              </a:rPr>
              <a:t>Unlimited </a:t>
            </a:r>
            <a:r>
              <a:rPr lang="en-US" sz="3200" dirty="0" smtClean="0">
                <a:latin typeface="Garamond" pitchFamily="18" charset="0"/>
              </a:rPr>
              <a:t>payment </a:t>
            </a:r>
            <a:r>
              <a:rPr lang="en-US" sz="3200" dirty="0" smtClean="0">
                <a:latin typeface="Garamond" pitchFamily="18" charset="0"/>
              </a:rPr>
              <a:t>methods</a:t>
            </a:r>
            <a:endParaRPr lang="en-IN" sz="3200" dirty="0" smtClean="0">
              <a:latin typeface="Garamond" pitchFamily="18" charset="0"/>
            </a:endParaRPr>
          </a:p>
          <a:p>
            <a:pPr lvl="1">
              <a:buFont typeface="Wingdings" pitchFamily="2" charset="2"/>
              <a:buChar char="Ø"/>
            </a:pPr>
            <a:r>
              <a:rPr lang="en-US" sz="3200" dirty="0" smtClean="0">
                <a:latin typeface="Garamond" pitchFamily="18" charset="0"/>
              </a:rPr>
              <a:t>RSS </a:t>
            </a:r>
            <a:r>
              <a:rPr lang="en-US" sz="3200" dirty="0" smtClean="0">
                <a:latin typeface="Garamond" pitchFamily="18" charset="0"/>
              </a:rPr>
              <a:t>Feeds</a:t>
            </a:r>
            <a:endParaRPr lang="en-IN" sz="3200" dirty="0" smtClean="0">
              <a:latin typeface="Garamond" pitchFamily="18" charset="0"/>
            </a:endParaRPr>
          </a:p>
          <a:p>
            <a:r>
              <a:rPr lang="en-US" sz="3200" dirty="0" smtClean="0">
                <a:latin typeface="Garamond" pitchFamily="18" charset="0"/>
              </a:rPr>
              <a:t>Back Office Features:</a:t>
            </a:r>
            <a:endParaRPr lang="en-IN" sz="3200" dirty="0" smtClean="0">
              <a:latin typeface="Garamond" pitchFamily="18" charset="0"/>
            </a:endParaRPr>
          </a:p>
          <a:p>
            <a:pPr lvl="1">
              <a:buFont typeface="Wingdings" pitchFamily="2" charset="2"/>
              <a:buChar char="Ø"/>
            </a:pPr>
            <a:r>
              <a:rPr lang="en-US" sz="3200" dirty="0" smtClean="0">
                <a:latin typeface="Garamond" pitchFamily="18" charset="0"/>
              </a:rPr>
              <a:t>Unlimited categories and </a:t>
            </a:r>
            <a:r>
              <a:rPr lang="en-US" sz="3200" dirty="0" smtClean="0">
                <a:latin typeface="Garamond" pitchFamily="18" charset="0"/>
              </a:rPr>
              <a:t>subcategories</a:t>
            </a:r>
            <a:endParaRPr lang="en-IN" sz="3200" dirty="0" smtClean="0">
              <a:latin typeface="Garamond" pitchFamily="18" charset="0"/>
            </a:endParaRPr>
          </a:p>
          <a:p>
            <a:pPr lvl="1">
              <a:buFont typeface="Wingdings" pitchFamily="2" charset="2"/>
              <a:buChar char="Ø"/>
            </a:pPr>
            <a:r>
              <a:rPr lang="en-US" sz="3200" dirty="0" smtClean="0">
                <a:latin typeface="Garamond" pitchFamily="18" charset="0"/>
              </a:rPr>
              <a:t>Different </a:t>
            </a:r>
            <a:r>
              <a:rPr lang="en-US" sz="3200" dirty="0" smtClean="0">
                <a:latin typeface="Garamond" pitchFamily="18" charset="0"/>
              </a:rPr>
              <a:t>currency settings and tax </a:t>
            </a:r>
            <a:r>
              <a:rPr lang="en-US" sz="3200" dirty="0" smtClean="0">
                <a:latin typeface="Garamond" pitchFamily="18" charset="0"/>
              </a:rPr>
              <a:t>settings</a:t>
            </a:r>
            <a:endParaRPr lang="en-IN" sz="3200" dirty="0" smtClean="0">
              <a:latin typeface="Garamond" pitchFamily="18" charset="0"/>
            </a:endParaRPr>
          </a:p>
          <a:p>
            <a:pPr lvl="1">
              <a:buFont typeface="Wingdings" pitchFamily="2" charset="2"/>
              <a:buChar char="Ø"/>
            </a:pPr>
            <a:r>
              <a:rPr lang="en-US" sz="3200" dirty="0" smtClean="0">
                <a:latin typeface="Garamond" pitchFamily="18" charset="0"/>
              </a:rPr>
              <a:t>Customizable </a:t>
            </a:r>
            <a:r>
              <a:rPr lang="en-US" sz="3200" dirty="0" smtClean="0">
                <a:latin typeface="Garamond" pitchFamily="18" charset="0"/>
              </a:rPr>
              <a:t>delivery status and </a:t>
            </a:r>
            <a:r>
              <a:rPr lang="en-US" sz="3200" dirty="0" smtClean="0">
                <a:latin typeface="Garamond" pitchFamily="18" charset="0"/>
              </a:rPr>
              <a:t>notification</a:t>
            </a:r>
            <a:endParaRPr lang="en-IN" sz="3200" dirty="0" smtClean="0">
              <a:latin typeface="Garamond" pitchFamily="18" charset="0"/>
            </a:endParaRPr>
          </a:p>
          <a:p>
            <a:pPr lvl="1">
              <a:buFont typeface="Wingdings" pitchFamily="2" charset="2"/>
              <a:buChar char="Ø"/>
            </a:pPr>
            <a:r>
              <a:rPr lang="en-US" sz="3200" dirty="0" smtClean="0">
                <a:latin typeface="Garamond" pitchFamily="18" charset="0"/>
              </a:rPr>
              <a:t>SSL encryption</a:t>
            </a:r>
            <a:endParaRPr lang="en-IN" sz="3200" dirty="0" smtClean="0">
              <a:latin typeface="Garamond" pitchFamily="18" charset="0"/>
            </a:endParaRPr>
          </a:p>
          <a:p>
            <a:pPr lvl="1">
              <a:buFont typeface="Wingdings" pitchFamily="2" charset="2"/>
              <a:buChar char="Ø"/>
            </a:pPr>
            <a:r>
              <a:rPr lang="en-US" sz="3200" dirty="0" smtClean="0">
                <a:latin typeface="Garamond" pitchFamily="18" charset="0"/>
              </a:rPr>
              <a:t>Smarty </a:t>
            </a:r>
            <a:r>
              <a:rPr lang="en-US" sz="3200" dirty="0" err="1" smtClean="0">
                <a:latin typeface="Garamond" pitchFamily="18" charset="0"/>
              </a:rPr>
              <a:t>Templating</a:t>
            </a:r>
            <a:r>
              <a:rPr lang="en-US" sz="3200" dirty="0" smtClean="0">
                <a:latin typeface="Garamond" pitchFamily="18" charset="0"/>
              </a:rPr>
              <a:t> </a:t>
            </a:r>
            <a:r>
              <a:rPr lang="en-US" sz="3200" dirty="0" smtClean="0">
                <a:latin typeface="Garamond" pitchFamily="18" charset="0"/>
              </a:rPr>
              <a:t>Engine</a:t>
            </a:r>
            <a:endParaRPr lang="en-IN" sz="3200" dirty="0" smtClean="0">
              <a:latin typeface="Garamond" pitchFamily="18"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17963" y="625827"/>
            <a:ext cx="8610600" cy="1293028"/>
          </a:xfrm>
        </p:spPr>
        <p:txBody>
          <a:bodyPr/>
          <a:lstStyle/>
          <a:p>
            <a:pPr algn="ctr"/>
            <a:r>
              <a:rPr lang="en-IN" dirty="0" smtClean="0">
                <a:solidFill>
                  <a:schemeClr val="accent1">
                    <a:lumMod val="75000"/>
                  </a:schemeClr>
                </a:solidFill>
                <a:latin typeface="Garamond" pitchFamily="18" charset="0"/>
              </a:rPr>
              <a:t>Adobe flash cs6</a:t>
            </a:r>
            <a:endParaRPr lang="en-IN" dirty="0">
              <a:solidFill>
                <a:schemeClr val="accent1">
                  <a:lumMod val="75000"/>
                </a:schemeClr>
              </a:solidFill>
              <a:latin typeface="Garamond" pitchFamily="18" charset="0"/>
            </a:endParaRPr>
          </a:p>
        </p:txBody>
      </p:sp>
      <p:sp>
        <p:nvSpPr>
          <p:cNvPr id="3" name="Content Placeholder 2"/>
          <p:cNvSpPr>
            <a:spLocks noGrp="1"/>
          </p:cNvSpPr>
          <p:nvPr>
            <p:ph idx="1"/>
          </p:nvPr>
        </p:nvSpPr>
        <p:spPr>
          <a:xfrm>
            <a:off x="685800" y="1995061"/>
            <a:ext cx="10820400" cy="4431449"/>
          </a:xfrm>
        </p:spPr>
        <p:txBody>
          <a:bodyPr>
            <a:normAutofit/>
          </a:bodyPr>
          <a:lstStyle/>
          <a:p>
            <a:pPr algn="just"/>
            <a:r>
              <a:rPr lang="en-IN" sz="2800" dirty="0" smtClean="0">
                <a:latin typeface="Garamond" pitchFamily="18" charset="0"/>
              </a:rPr>
              <a:t>It </a:t>
            </a:r>
            <a:r>
              <a:rPr lang="en-US" sz="2800" dirty="0" smtClean="0">
                <a:latin typeface="Garamond" pitchFamily="18" charset="0"/>
              </a:rPr>
              <a:t>is a multimedia authoring program used to create content such as web applications, games and movies, and content for mobile phones and other embedded devices</a:t>
            </a:r>
            <a:r>
              <a:rPr lang="en-US" sz="2800" dirty="0" smtClean="0">
                <a:latin typeface="Garamond" pitchFamily="18" charset="0"/>
              </a:rPr>
              <a:t>.</a:t>
            </a:r>
          </a:p>
          <a:p>
            <a:pPr algn="just"/>
            <a:r>
              <a:rPr lang="en-US" sz="2800" dirty="0" smtClean="0">
                <a:latin typeface="Garamond" pitchFamily="18" charset="0"/>
              </a:rPr>
              <a:t>Used </a:t>
            </a:r>
            <a:r>
              <a:rPr lang="en-US" sz="2800" dirty="0" smtClean="0">
                <a:latin typeface="Garamond" pitchFamily="18" charset="0"/>
              </a:rPr>
              <a:t>to add interacting multimedia content to web pages</a:t>
            </a:r>
            <a:r>
              <a:rPr lang="en-US" sz="2800" dirty="0" smtClean="0">
                <a:latin typeface="Garamond" pitchFamily="18" charset="0"/>
              </a:rPr>
              <a:t>.</a:t>
            </a:r>
          </a:p>
          <a:p>
            <a:pPr algn="just"/>
            <a:r>
              <a:rPr lang="en-US" sz="2800" dirty="0" smtClean="0">
                <a:latin typeface="Garamond" pitchFamily="18" charset="0"/>
              </a:rPr>
              <a:t>It </a:t>
            </a:r>
            <a:r>
              <a:rPr lang="en-US" sz="2800" dirty="0" smtClean="0">
                <a:latin typeface="Garamond" pitchFamily="18" charset="0"/>
              </a:rPr>
              <a:t>can capture user input via mouse keyboard microphone and camera.</a:t>
            </a:r>
            <a:endParaRPr lang="en-IN" sz="2800" dirty="0" smtClean="0">
              <a:latin typeface="Garamond" pitchFamily="18" charset="0"/>
            </a:endParaRPr>
          </a:p>
          <a:p>
            <a:pPr algn="just"/>
            <a:r>
              <a:rPr lang="en-US" sz="2800" dirty="0" smtClean="0">
                <a:latin typeface="Garamond" pitchFamily="18" charset="0"/>
              </a:rPr>
              <a:t>Flash applications and animation can be programmed using the object oriented language called Action Script</a:t>
            </a:r>
            <a:r>
              <a:rPr lang="en-US" sz="2800" dirty="0" smtClean="0">
                <a:latin typeface="Garamond" pitchFamily="18" charset="0"/>
              </a:rPr>
              <a:t>.</a:t>
            </a:r>
          </a:p>
          <a:p>
            <a:pPr algn="just"/>
            <a:r>
              <a:rPr lang="en-US" sz="2800" dirty="0" smtClean="0">
                <a:latin typeface="Garamond" pitchFamily="18" charset="0"/>
              </a:rPr>
              <a:t>In our project Flash is used to develop the stitching module.</a:t>
            </a:r>
            <a:endParaRPr lang="en-IN" sz="2800" dirty="0">
              <a:latin typeface="Garamond" pitchFamily="18"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1091" y="625827"/>
            <a:ext cx="8610600" cy="1293028"/>
          </a:xfrm>
        </p:spPr>
        <p:txBody>
          <a:bodyPr/>
          <a:lstStyle/>
          <a:p>
            <a:pPr algn="ctr"/>
            <a:r>
              <a:rPr lang="en-IN" dirty="0" smtClean="0">
                <a:solidFill>
                  <a:schemeClr val="accent1">
                    <a:lumMod val="75000"/>
                  </a:schemeClr>
                </a:solidFill>
                <a:latin typeface="Garamond" pitchFamily="18" charset="0"/>
              </a:rPr>
              <a:t>Adobe Photoshop cs6</a:t>
            </a:r>
            <a:endParaRPr lang="en-IN" dirty="0">
              <a:solidFill>
                <a:schemeClr val="accent1">
                  <a:lumMod val="75000"/>
                </a:schemeClr>
              </a:solidFill>
              <a:latin typeface="Garamond" pitchFamily="18" charset="0"/>
            </a:endParaRPr>
          </a:p>
        </p:txBody>
      </p:sp>
      <p:sp>
        <p:nvSpPr>
          <p:cNvPr id="3" name="Content Placeholder 2"/>
          <p:cNvSpPr>
            <a:spLocks noGrp="1"/>
          </p:cNvSpPr>
          <p:nvPr>
            <p:ph idx="1"/>
          </p:nvPr>
        </p:nvSpPr>
        <p:spPr>
          <a:xfrm>
            <a:off x="685800" y="1884218"/>
            <a:ext cx="10820400" cy="4334467"/>
          </a:xfrm>
        </p:spPr>
        <p:txBody>
          <a:bodyPr>
            <a:normAutofit/>
          </a:bodyPr>
          <a:lstStyle/>
          <a:p>
            <a:r>
              <a:rPr lang="en-IN" sz="2800" dirty="0" smtClean="0">
                <a:latin typeface="Garamond" pitchFamily="18" charset="0"/>
              </a:rPr>
              <a:t>It </a:t>
            </a:r>
            <a:r>
              <a:rPr lang="en-US" sz="2800" dirty="0" smtClean="0">
                <a:latin typeface="Garamond" pitchFamily="18" charset="0"/>
              </a:rPr>
              <a:t>is a raster graphics editor developed and published by Adobe System for Windows</a:t>
            </a:r>
            <a:r>
              <a:rPr lang="en-US" sz="2800" dirty="0" smtClean="0">
                <a:latin typeface="Garamond" pitchFamily="18" charset="0"/>
              </a:rPr>
              <a:t>.</a:t>
            </a:r>
          </a:p>
          <a:p>
            <a:r>
              <a:rPr lang="en-US" sz="2800" dirty="0" smtClean="0">
                <a:latin typeface="Garamond" pitchFamily="18" charset="0"/>
              </a:rPr>
              <a:t>It can edit and compose rater images in multiple layers and supports masks and several color </a:t>
            </a:r>
            <a:r>
              <a:rPr lang="en-US" sz="2800" dirty="0" smtClean="0">
                <a:latin typeface="Garamond" pitchFamily="18" charset="0"/>
              </a:rPr>
              <a:t>models.</a:t>
            </a:r>
          </a:p>
          <a:p>
            <a:r>
              <a:rPr lang="en-US" sz="2800" dirty="0" smtClean="0">
                <a:latin typeface="Garamond" pitchFamily="18" charset="0"/>
              </a:rPr>
              <a:t>It has limited abilities to edit or render text, vector graphics, 3D graphics and video</a:t>
            </a:r>
            <a:r>
              <a:rPr lang="en-US" sz="2800" dirty="0" smtClean="0">
                <a:latin typeface="Garamond" pitchFamily="18" charset="0"/>
              </a:rPr>
              <a:t>.</a:t>
            </a:r>
          </a:p>
          <a:p>
            <a:r>
              <a:rPr lang="en-US" sz="2800" dirty="0" smtClean="0">
                <a:latin typeface="Garamond" pitchFamily="18" charset="0"/>
              </a:rPr>
              <a:t>It can be used for cropping images, </a:t>
            </a:r>
            <a:r>
              <a:rPr lang="en-US" sz="2800" dirty="0" smtClean="0">
                <a:latin typeface="Garamond" pitchFamily="18" charset="0"/>
              </a:rPr>
              <a:t>compositing ghosting </a:t>
            </a:r>
            <a:r>
              <a:rPr lang="en-US" sz="2800" dirty="0" smtClean="0">
                <a:latin typeface="Garamond" pitchFamily="18" charset="0"/>
              </a:rPr>
              <a:t>images </a:t>
            </a:r>
            <a:r>
              <a:rPr lang="en-US" sz="2800" dirty="0" smtClean="0">
                <a:latin typeface="Garamond" pitchFamily="18" charset="0"/>
              </a:rPr>
              <a:t>using </a:t>
            </a:r>
            <a:r>
              <a:rPr lang="en-US" sz="2800" dirty="0" smtClean="0">
                <a:latin typeface="Garamond" pitchFamily="18" charset="0"/>
              </a:rPr>
              <a:t>layers, creating masks, applying filters and formatting text with effects.</a:t>
            </a:r>
            <a:endParaRPr lang="en-IN" sz="2800" dirty="0" smtClean="0">
              <a:latin typeface="Garamond" pitchFamily="18" charset="0"/>
            </a:endParaRPr>
          </a:p>
          <a:p>
            <a:endParaRPr lang="en-IN" sz="2800" dirty="0">
              <a:latin typeface="Garamond" pitchFamily="18"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8619" y="493917"/>
            <a:ext cx="8610600" cy="1293028"/>
          </a:xfrm>
        </p:spPr>
        <p:txBody>
          <a:bodyPr>
            <a:normAutofit/>
          </a:bodyPr>
          <a:lstStyle/>
          <a:p>
            <a:pPr algn="ctr"/>
            <a:r>
              <a:rPr lang="en-US" sz="4400" dirty="0" smtClean="0">
                <a:solidFill>
                  <a:srgbClr val="C00000"/>
                </a:solidFill>
                <a:latin typeface="Garamond" panose="02020404030301010803" pitchFamily="18" charset="0"/>
              </a:rPr>
              <a:t>Our work flow</a:t>
            </a:r>
            <a:endParaRPr lang="en-US" sz="4400" dirty="0">
              <a:solidFill>
                <a:srgbClr val="C00000"/>
              </a:solidFill>
              <a:latin typeface="Garamond" panose="02020404030301010803" pitchFamily="18" charset="0"/>
            </a:endParaRPr>
          </a:p>
        </p:txBody>
      </p:sp>
      <p:sp>
        <p:nvSpPr>
          <p:cNvPr id="28" name="Rectangle 27"/>
          <p:cNvSpPr/>
          <p:nvPr/>
        </p:nvSpPr>
        <p:spPr>
          <a:xfrm>
            <a:off x="9414748" y="549279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dirty="0" smtClean="0"/>
              <a:t>Sign Up</a:t>
            </a:r>
            <a:endParaRPr lang="en-US" dirty="0"/>
          </a:p>
        </p:txBody>
      </p:sp>
      <p:sp>
        <p:nvSpPr>
          <p:cNvPr id="29" name="Rectangle 28"/>
          <p:cNvSpPr/>
          <p:nvPr/>
        </p:nvSpPr>
        <p:spPr>
          <a:xfrm>
            <a:off x="7728787" y="5534354"/>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dirty="0" smtClean="0"/>
              <a:t>Login</a:t>
            </a:r>
            <a:endParaRPr lang="en-US" dirty="0"/>
          </a:p>
        </p:txBody>
      </p:sp>
      <p:sp>
        <p:nvSpPr>
          <p:cNvPr id="30" name="Rectangle 29"/>
          <p:cNvSpPr/>
          <p:nvPr/>
        </p:nvSpPr>
        <p:spPr>
          <a:xfrm>
            <a:off x="4393550" y="1822409"/>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dirty="0" smtClean="0"/>
              <a:t>Shop Readymade</a:t>
            </a:r>
            <a:endParaRPr lang="en-US" dirty="0"/>
          </a:p>
        </p:txBody>
      </p:sp>
      <p:sp>
        <p:nvSpPr>
          <p:cNvPr id="32" name="Rectangle 31"/>
          <p:cNvSpPr/>
          <p:nvPr/>
        </p:nvSpPr>
        <p:spPr>
          <a:xfrm>
            <a:off x="4297762" y="4116458"/>
            <a:ext cx="1010187"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dirty="0" smtClean="0"/>
              <a:t>Design your dress</a:t>
            </a:r>
            <a:endParaRPr lang="en-US" dirty="0"/>
          </a:p>
        </p:txBody>
      </p:sp>
      <p:sp>
        <p:nvSpPr>
          <p:cNvPr id="33" name="Rectangle 32"/>
          <p:cNvSpPr/>
          <p:nvPr/>
        </p:nvSpPr>
        <p:spPr>
          <a:xfrm>
            <a:off x="6077999" y="1822409"/>
            <a:ext cx="115105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dirty="0" smtClean="0"/>
              <a:t>Choose Design</a:t>
            </a:r>
            <a:endParaRPr lang="en-US" dirty="0"/>
          </a:p>
        </p:txBody>
      </p:sp>
      <p:sp>
        <p:nvSpPr>
          <p:cNvPr id="35" name="Rectangle 34"/>
          <p:cNvSpPr/>
          <p:nvPr/>
        </p:nvSpPr>
        <p:spPr>
          <a:xfrm>
            <a:off x="5805666" y="4116458"/>
            <a:ext cx="1077534"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dirty="0" smtClean="0"/>
              <a:t>Choose Fabric</a:t>
            </a:r>
            <a:endParaRPr lang="en-US" dirty="0"/>
          </a:p>
        </p:txBody>
      </p:sp>
      <p:sp>
        <p:nvSpPr>
          <p:cNvPr id="36" name="Rectangle 35"/>
          <p:cNvSpPr/>
          <p:nvPr/>
        </p:nvSpPr>
        <p:spPr>
          <a:xfrm>
            <a:off x="7380917" y="4161536"/>
            <a:ext cx="1303182" cy="91440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dirty="0" smtClean="0">
                <a:solidFill>
                  <a:schemeClr val="tx1"/>
                </a:solidFill>
              </a:rPr>
              <a:t>Stitching Module</a:t>
            </a:r>
            <a:endParaRPr lang="en-US" dirty="0">
              <a:solidFill>
                <a:schemeClr val="tx1"/>
              </a:solidFill>
            </a:endParaRPr>
          </a:p>
        </p:txBody>
      </p:sp>
      <p:sp>
        <p:nvSpPr>
          <p:cNvPr id="37" name="Rectangle 36"/>
          <p:cNvSpPr/>
          <p:nvPr/>
        </p:nvSpPr>
        <p:spPr>
          <a:xfrm>
            <a:off x="9366942" y="2806033"/>
            <a:ext cx="1043188"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dirty="0" smtClean="0"/>
              <a:t>Submit</a:t>
            </a:r>
            <a:endParaRPr lang="en-US" dirty="0"/>
          </a:p>
        </p:txBody>
      </p:sp>
      <p:cxnSp>
        <p:nvCxnSpPr>
          <p:cNvPr id="38" name="Straight Arrow Connector 37"/>
          <p:cNvCxnSpPr>
            <a:stCxn id="30" idx="3"/>
            <a:endCxn id="33" idx="1"/>
          </p:cNvCxnSpPr>
          <p:nvPr/>
        </p:nvCxnSpPr>
        <p:spPr>
          <a:xfrm>
            <a:off x="5307950" y="2279609"/>
            <a:ext cx="77004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5212163" y="4573658"/>
            <a:ext cx="59350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6646413" y="4605855"/>
            <a:ext cx="74026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33" idx="3"/>
          </p:cNvCxnSpPr>
          <p:nvPr/>
        </p:nvCxnSpPr>
        <p:spPr>
          <a:xfrm>
            <a:off x="7229049" y="2279609"/>
            <a:ext cx="2137893" cy="9755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36" idx="3"/>
            <a:endCxn id="37" idx="1"/>
          </p:cNvCxnSpPr>
          <p:nvPr/>
        </p:nvCxnSpPr>
        <p:spPr>
          <a:xfrm flipV="1">
            <a:off x="8684099" y="3263233"/>
            <a:ext cx="682843" cy="13555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37" idx="2"/>
          </p:cNvCxnSpPr>
          <p:nvPr/>
        </p:nvCxnSpPr>
        <p:spPr>
          <a:xfrm>
            <a:off x="9888536" y="3720433"/>
            <a:ext cx="0" cy="17660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H="1">
            <a:off x="8684099" y="5943646"/>
            <a:ext cx="6828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H="1">
            <a:off x="6605599" y="5967162"/>
            <a:ext cx="10939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590379" y="3156395"/>
            <a:ext cx="2507673" cy="720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IN" dirty="0" smtClean="0"/>
              <a:t>Fashion Style Clothing</a:t>
            </a:r>
            <a:endParaRPr lang="en-IN" dirty="0"/>
          </a:p>
        </p:txBody>
      </p:sp>
      <p:cxnSp>
        <p:nvCxnSpPr>
          <p:cNvPr id="50" name="Straight Arrow Connector 49"/>
          <p:cNvCxnSpPr>
            <a:stCxn id="49" idx="3"/>
            <a:endCxn id="30" idx="1"/>
          </p:cNvCxnSpPr>
          <p:nvPr/>
        </p:nvCxnSpPr>
        <p:spPr>
          <a:xfrm flipV="1">
            <a:off x="3098052" y="2279609"/>
            <a:ext cx="1295498" cy="12370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49" idx="3"/>
            <a:endCxn id="32" idx="1"/>
          </p:cNvCxnSpPr>
          <p:nvPr/>
        </p:nvCxnSpPr>
        <p:spPr>
          <a:xfrm>
            <a:off x="3098052" y="3516614"/>
            <a:ext cx="1199710" cy="105704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2" name="Rectangle 51"/>
          <p:cNvSpPr/>
          <p:nvPr/>
        </p:nvSpPr>
        <p:spPr>
          <a:xfrm>
            <a:off x="5106962" y="5567084"/>
            <a:ext cx="1482436" cy="8451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IN" dirty="0" smtClean="0"/>
              <a:t>Final Submit</a:t>
            </a:r>
            <a:endParaRPr lang="en-IN" dirty="0"/>
          </a:p>
        </p:txBody>
      </p:sp>
    </p:spTree>
    <p:extLst>
      <p:ext uri="{BB962C8B-B14F-4D97-AF65-F5344CB8AC3E}">
        <p14:creationId xmlns="" xmlns:p14="http://schemas.microsoft.com/office/powerpoint/2010/main" val="39632528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860192" y="355317"/>
            <a:ext cx="8610600" cy="1293028"/>
          </a:xfrm>
        </p:spPr>
        <p:txBody>
          <a:bodyPr/>
          <a:lstStyle/>
          <a:p>
            <a:pPr algn="ctr"/>
            <a:r>
              <a:rPr lang="en-US" dirty="0" smtClean="0">
                <a:solidFill>
                  <a:srgbClr val="C00000"/>
                </a:solidFill>
                <a:latin typeface="Garamond" panose="02020404030301010803" pitchFamily="18" charset="0"/>
              </a:rPr>
              <a:t>Shopping module</a:t>
            </a:r>
            <a:endParaRPr lang="en-US" dirty="0">
              <a:solidFill>
                <a:srgbClr val="C00000"/>
              </a:solidFill>
              <a:latin typeface="Garamond" panose="02020404030301010803" pitchFamily="18" charset="0"/>
            </a:endParaRPr>
          </a:p>
        </p:txBody>
      </p:sp>
      <p:pic>
        <p:nvPicPr>
          <p:cNvPr id="30" name="Picture 29" descr="1.PNG"/>
          <p:cNvPicPr/>
          <p:nvPr/>
        </p:nvPicPr>
        <p:blipFill>
          <a:blip r:embed="rId2"/>
          <a:stretch>
            <a:fillRect/>
          </a:stretch>
        </p:blipFill>
        <p:spPr>
          <a:xfrm>
            <a:off x="2382982" y="3255818"/>
            <a:ext cx="7315199" cy="3435927"/>
          </a:xfrm>
          <a:prstGeom prst="rect">
            <a:avLst/>
          </a:prstGeom>
        </p:spPr>
      </p:pic>
      <p:sp>
        <p:nvSpPr>
          <p:cNvPr id="31" name="TextBox 30"/>
          <p:cNvSpPr txBox="1"/>
          <p:nvPr/>
        </p:nvSpPr>
        <p:spPr>
          <a:xfrm>
            <a:off x="1177636" y="1399309"/>
            <a:ext cx="9836728" cy="1815882"/>
          </a:xfrm>
          <a:prstGeom prst="rect">
            <a:avLst/>
          </a:prstGeom>
          <a:noFill/>
        </p:spPr>
        <p:txBody>
          <a:bodyPr wrap="square" rtlCol="0">
            <a:spAutoFit/>
          </a:bodyPr>
          <a:lstStyle/>
          <a:p>
            <a:pPr marL="623888" lvl="1">
              <a:buFont typeface="Arial" pitchFamily="34" charset="0"/>
              <a:buChar char="•"/>
              <a:tabLst>
                <a:tab pos="442913" algn="l"/>
              </a:tabLst>
            </a:pPr>
            <a:r>
              <a:rPr lang="en-US" sz="2800" dirty="0" smtClean="0">
                <a:latin typeface="Garamond" pitchFamily="18" charset="0"/>
              </a:rPr>
              <a:t>Showcases </a:t>
            </a:r>
            <a:r>
              <a:rPr lang="en-US" sz="2800" dirty="0" smtClean="0">
                <a:latin typeface="Garamond" pitchFamily="18" charset="0"/>
              </a:rPr>
              <a:t>the readymade </a:t>
            </a:r>
            <a:r>
              <a:rPr lang="en-US" sz="2800" dirty="0" smtClean="0">
                <a:latin typeface="Garamond" pitchFamily="18" charset="0"/>
              </a:rPr>
              <a:t> designs  sold  by  </a:t>
            </a:r>
            <a:r>
              <a:rPr lang="en-US" sz="2800" dirty="0" smtClean="0">
                <a:latin typeface="Garamond" pitchFamily="18" charset="0"/>
              </a:rPr>
              <a:t>the </a:t>
            </a:r>
            <a:r>
              <a:rPr lang="en-US" sz="2800" dirty="0" smtClean="0">
                <a:latin typeface="Garamond" pitchFamily="18" charset="0"/>
              </a:rPr>
              <a:t> company  and </a:t>
            </a:r>
            <a:r>
              <a:rPr lang="en-US" sz="2800" dirty="0" smtClean="0">
                <a:latin typeface="Garamond" pitchFamily="18" charset="0"/>
              </a:rPr>
              <a:t>adds </a:t>
            </a:r>
            <a:r>
              <a:rPr lang="en-US" sz="2800" dirty="0" smtClean="0">
                <a:latin typeface="Garamond" pitchFamily="18" charset="0"/>
              </a:rPr>
              <a:t> them  to  the  </a:t>
            </a:r>
            <a:r>
              <a:rPr lang="en-US" sz="2800" dirty="0" smtClean="0">
                <a:latin typeface="Garamond" pitchFamily="18" charset="0"/>
              </a:rPr>
              <a:t>cart </a:t>
            </a:r>
            <a:r>
              <a:rPr lang="en-US" sz="2800" dirty="0" smtClean="0">
                <a:latin typeface="Garamond" pitchFamily="18" charset="0"/>
              </a:rPr>
              <a:t> when  selected</a:t>
            </a:r>
            <a:r>
              <a:rPr lang="en-US" sz="2800" dirty="0" smtClean="0">
                <a:latin typeface="Garamond" pitchFamily="18" charset="0"/>
              </a:rPr>
              <a:t>. </a:t>
            </a:r>
            <a:endParaRPr lang="en-US" sz="2800" dirty="0" smtClean="0">
              <a:latin typeface="Garamond" pitchFamily="18" charset="0"/>
            </a:endParaRPr>
          </a:p>
          <a:p>
            <a:pPr marL="623888" lvl="1">
              <a:buFont typeface="Arial" pitchFamily="34" charset="0"/>
              <a:buChar char="•"/>
              <a:tabLst>
                <a:tab pos="442913" algn="l"/>
              </a:tabLst>
            </a:pPr>
            <a:r>
              <a:rPr lang="en-US" sz="2800" dirty="0" smtClean="0">
                <a:latin typeface="Garamond" pitchFamily="18" charset="0"/>
              </a:rPr>
              <a:t>Products can be categorized according to various filters and also can be displayed according to most popular or best sellers</a:t>
            </a:r>
            <a:endParaRPr lang="en-IN" sz="2800" dirty="0">
              <a:latin typeface="Garamond" pitchFamily="18" charset="0"/>
            </a:endParaRPr>
          </a:p>
        </p:txBody>
      </p:sp>
    </p:spTree>
    <p:extLst>
      <p:ext uri="{BB962C8B-B14F-4D97-AF65-F5344CB8AC3E}">
        <p14:creationId xmlns="" xmlns:p14="http://schemas.microsoft.com/office/powerpoint/2010/main" val="16525821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7345" y="598118"/>
            <a:ext cx="8610600" cy="1293028"/>
          </a:xfrm>
          <a:ln>
            <a:noFill/>
          </a:ln>
        </p:spPr>
        <p:txBody>
          <a:bodyPr/>
          <a:lstStyle/>
          <a:p>
            <a:pPr algn="ctr"/>
            <a:r>
              <a:rPr lang="en-IN" dirty="0" smtClean="0">
                <a:solidFill>
                  <a:schemeClr val="accent1"/>
                </a:solidFill>
              </a:rPr>
              <a:t>Stitching module</a:t>
            </a:r>
            <a:endParaRPr lang="en-IN" dirty="0">
              <a:solidFill>
                <a:schemeClr val="accent1"/>
              </a:solidFill>
            </a:endParaRPr>
          </a:p>
        </p:txBody>
      </p:sp>
      <p:sp>
        <p:nvSpPr>
          <p:cNvPr id="3" name="Content Placeholder 2"/>
          <p:cNvSpPr>
            <a:spLocks noGrp="1"/>
          </p:cNvSpPr>
          <p:nvPr>
            <p:ph idx="1"/>
          </p:nvPr>
        </p:nvSpPr>
        <p:spPr/>
        <p:txBody>
          <a:bodyPr/>
          <a:lstStyle/>
          <a:p>
            <a:pPr algn="just"/>
            <a:r>
              <a:rPr lang="en-US" sz="3200" dirty="0" smtClean="0">
                <a:latin typeface="Garamond" pitchFamily="18" charset="0"/>
              </a:rPr>
              <a:t>It guides the user through simple steps how to design her own dresses</a:t>
            </a:r>
            <a:r>
              <a:rPr lang="en-US" sz="3200" dirty="0" smtClean="0">
                <a:latin typeface="Garamond" pitchFamily="18" charset="0"/>
              </a:rPr>
              <a:t>.</a:t>
            </a:r>
          </a:p>
          <a:p>
            <a:pPr algn="just"/>
            <a:r>
              <a:rPr lang="en-US" sz="3200" dirty="0" smtClean="0">
                <a:latin typeface="Garamond" pitchFamily="18" charset="0"/>
              </a:rPr>
              <a:t>The first step is to choose from the variety of fabrics provided to design the dress. </a:t>
            </a:r>
            <a:endParaRPr lang="en-US" sz="3200" dirty="0" smtClean="0">
              <a:latin typeface="Garamond" pitchFamily="18" charset="0"/>
            </a:endParaRPr>
          </a:p>
          <a:p>
            <a:pPr algn="just"/>
            <a:r>
              <a:rPr lang="en-US" sz="3200" dirty="0" smtClean="0">
                <a:latin typeface="Garamond" pitchFamily="18" charset="0"/>
              </a:rPr>
              <a:t>After selecting  the fabric the user is asked to either add that fabric to the cart or design the dress using it</a:t>
            </a:r>
            <a:r>
              <a:rPr lang="en-US" sz="3200" dirty="0" smtClean="0">
                <a:latin typeface="Garamond" pitchFamily="18" charset="0"/>
              </a:rPr>
              <a:t>.</a:t>
            </a:r>
          </a:p>
          <a:p>
            <a:pPr algn="just"/>
            <a:r>
              <a:rPr lang="en-US" sz="3200" dirty="0" smtClean="0">
                <a:latin typeface="Garamond" pitchFamily="18" charset="0"/>
              </a:rPr>
              <a:t>Module </a:t>
            </a:r>
            <a:r>
              <a:rPr lang="en-US" sz="3200" dirty="0" smtClean="0">
                <a:latin typeface="Garamond" pitchFamily="18" charset="0"/>
              </a:rPr>
              <a:t>is made up of multiple swf files linked together. </a:t>
            </a:r>
            <a:endParaRPr lang="en-US" sz="3200" dirty="0" smtClean="0">
              <a:latin typeface="Garamond" pitchFamily="18" charset="0"/>
            </a:endParaRPr>
          </a:p>
          <a:p>
            <a:endParaRPr lang="en-IN"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2146" y="570410"/>
            <a:ext cx="8610600" cy="1293028"/>
          </a:xfrm>
        </p:spPr>
        <p:txBody>
          <a:bodyPr/>
          <a:lstStyle/>
          <a:p>
            <a:pPr algn="ctr"/>
            <a:r>
              <a:rPr lang="en-IN" dirty="0" smtClean="0">
                <a:solidFill>
                  <a:srgbClr val="FF0000"/>
                </a:solidFill>
                <a:latin typeface="Garamond" pitchFamily="18" charset="0"/>
              </a:rPr>
              <a:t>Stitching</a:t>
            </a:r>
            <a:r>
              <a:rPr lang="en-IN" dirty="0" smtClean="0">
                <a:latin typeface="Garamond" pitchFamily="18" charset="0"/>
              </a:rPr>
              <a:t> </a:t>
            </a:r>
            <a:r>
              <a:rPr lang="en-IN" dirty="0" smtClean="0">
                <a:solidFill>
                  <a:srgbClr val="FF0000"/>
                </a:solidFill>
                <a:latin typeface="Garamond" pitchFamily="18" charset="0"/>
              </a:rPr>
              <a:t>Module</a:t>
            </a:r>
            <a:endParaRPr lang="en-IN" dirty="0">
              <a:solidFill>
                <a:srgbClr val="FF0000"/>
              </a:solidFill>
              <a:latin typeface="Garamond" pitchFamily="18" charset="0"/>
            </a:endParaRPr>
          </a:p>
        </p:txBody>
      </p:sp>
      <p:sp>
        <p:nvSpPr>
          <p:cNvPr id="3" name="Rectangle 2"/>
          <p:cNvSpPr/>
          <p:nvPr/>
        </p:nvSpPr>
        <p:spPr>
          <a:xfrm>
            <a:off x="2660072" y="1981199"/>
            <a:ext cx="1454727" cy="91440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Select the fabric</a:t>
            </a:r>
            <a:endParaRPr lang="en-IN" dirty="0"/>
          </a:p>
        </p:txBody>
      </p:sp>
      <p:sp>
        <p:nvSpPr>
          <p:cNvPr id="4" name="Rectangle 3"/>
          <p:cNvSpPr/>
          <p:nvPr/>
        </p:nvSpPr>
        <p:spPr>
          <a:xfrm>
            <a:off x="5777344" y="1981199"/>
            <a:ext cx="2022763" cy="91440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Select the style of </a:t>
            </a:r>
            <a:r>
              <a:rPr lang="en-IN" dirty="0" err="1" smtClean="0"/>
              <a:t>Kurti</a:t>
            </a:r>
            <a:r>
              <a:rPr lang="en-IN" dirty="0" smtClean="0"/>
              <a:t> selected</a:t>
            </a:r>
            <a:endParaRPr lang="en-IN" dirty="0"/>
          </a:p>
        </p:txBody>
      </p:sp>
      <p:sp>
        <p:nvSpPr>
          <p:cNvPr id="5" name="Rectangle 4"/>
          <p:cNvSpPr/>
          <p:nvPr/>
        </p:nvSpPr>
        <p:spPr>
          <a:xfrm>
            <a:off x="9116291" y="3144982"/>
            <a:ext cx="1759528" cy="91440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Select the appropriate neck pattern</a:t>
            </a:r>
            <a:endParaRPr lang="en-IN" dirty="0"/>
          </a:p>
        </p:txBody>
      </p:sp>
      <p:sp>
        <p:nvSpPr>
          <p:cNvPr id="6" name="Rectangle 5"/>
          <p:cNvSpPr/>
          <p:nvPr/>
        </p:nvSpPr>
        <p:spPr>
          <a:xfrm>
            <a:off x="6483928" y="4558145"/>
            <a:ext cx="1787236" cy="91440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Select the Sleeve pattern</a:t>
            </a:r>
            <a:endParaRPr lang="en-IN" dirty="0"/>
          </a:p>
        </p:txBody>
      </p:sp>
      <p:sp>
        <p:nvSpPr>
          <p:cNvPr id="7" name="Rectangle 6"/>
          <p:cNvSpPr/>
          <p:nvPr/>
        </p:nvSpPr>
        <p:spPr>
          <a:xfrm>
            <a:off x="2396836" y="4627418"/>
            <a:ext cx="1925781"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Submit- will save image in the database</a:t>
            </a:r>
            <a:endParaRPr lang="en-IN" dirty="0"/>
          </a:p>
        </p:txBody>
      </p:sp>
      <p:cxnSp>
        <p:nvCxnSpPr>
          <p:cNvPr id="9" name="Straight Arrow Connector 8"/>
          <p:cNvCxnSpPr>
            <a:stCxn id="3" idx="3"/>
            <a:endCxn id="4" idx="1"/>
          </p:cNvCxnSpPr>
          <p:nvPr/>
        </p:nvCxnSpPr>
        <p:spPr>
          <a:xfrm>
            <a:off x="4114799" y="2438399"/>
            <a:ext cx="1662545"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4" idx="3"/>
          </p:cNvCxnSpPr>
          <p:nvPr/>
        </p:nvCxnSpPr>
        <p:spPr>
          <a:xfrm>
            <a:off x="7800107" y="2438399"/>
            <a:ext cx="1219202" cy="113607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endCxn id="6" idx="3"/>
          </p:cNvCxnSpPr>
          <p:nvPr/>
        </p:nvCxnSpPr>
        <p:spPr>
          <a:xfrm rot="5400000">
            <a:off x="7938655" y="3962400"/>
            <a:ext cx="1385454" cy="72043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endCxn id="7" idx="3"/>
          </p:cNvCxnSpPr>
          <p:nvPr/>
        </p:nvCxnSpPr>
        <p:spPr>
          <a:xfrm rot="10800000" flipV="1">
            <a:off x="4322618" y="5056910"/>
            <a:ext cx="2078185" cy="2770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Design Your Style.mp4">
            <a:hlinkClick r:id="" action="ppaction://media"/>
          </p:cNvPr>
          <p:cNvPicPr>
            <a:picLocks noRot="1" noChangeAspect="1"/>
          </p:cNvPicPr>
          <p:nvPr>
            <a:videoFile r:link="rId1"/>
          </p:nvPr>
        </p:nvPicPr>
        <p:blipFill>
          <a:blip r:embed="rId3"/>
          <a:stretch>
            <a:fillRect/>
          </a:stretch>
        </p:blipFill>
        <p:spPr>
          <a:xfrm>
            <a:off x="0" y="0"/>
            <a:ext cx="12192000" cy="68580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p:cTn id="7" fill="hold" display="0">
                  <p:stCondLst>
                    <p:cond delay="indefinite"/>
                  </p:stCondLst>
                  <p:endCondLst>
                    <p:cond evt="onNext" delay="0">
                      <p:tgtEl>
                        <p:sldTgt/>
                      </p:tgtEl>
                    </p:cond>
                    <p:cond evt="onPrev" delay="0">
                      <p:tgtEl>
                        <p:sldTgt/>
                      </p:tgtEl>
                    </p:cond>
                  </p:endCondLst>
                </p:cTn>
                <p:tgtEl>
                  <p:spTgt spid="4"/>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7345" y="639682"/>
            <a:ext cx="8610600" cy="1293028"/>
          </a:xfrm>
        </p:spPr>
        <p:txBody>
          <a:bodyPr/>
          <a:lstStyle/>
          <a:p>
            <a:pPr algn="ctr"/>
            <a:r>
              <a:rPr lang="en-IN" dirty="0" smtClean="0">
                <a:solidFill>
                  <a:schemeClr val="accent1"/>
                </a:solidFill>
                <a:latin typeface="Garamond" pitchFamily="18" charset="0"/>
              </a:rPr>
              <a:t>Selecting </a:t>
            </a:r>
            <a:r>
              <a:rPr lang="en-IN" dirty="0" err="1" smtClean="0">
                <a:solidFill>
                  <a:schemeClr val="accent1"/>
                </a:solidFill>
                <a:latin typeface="Garamond" pitchFamily="18" charset="0"/>
              </a:rPr>
              <a:t>Kurti</a:t>
            </a:r>
            <a:r>
              <a:rPr lang="en-IN" dirty="0" smtClean="0">
                <a:solidFill>
                  <a:schemeClr val="accent1"/>
                </a:solidFill>
                <a:latin typeface="Garamond" pitchFamily="18" charset="0"/>
              </a:rPr>
              <a:t> Style</a:t>
            </a:r>
            <a:endParaRPr lang="en-IN" dirty="0">
              <a:solidFill>
                <a:schemeClr val="accent1"/>
              </a:solidFill>
              <a:latin typeface="Garamond" pitchFamily="18" charset="0"/>
            </a:endParaRPr>
          </a:p>
        </p:txBody>
      </p:sp>
      <p:pic>
        <p:nvPicPr>
          <p:cNvPr id="3" name="Picture 2"/>
          <p:cNvPicPr/>
          <p:nvPr/>
        </p:nvPicPr>
        <p:blipFill>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 xmlns:w="http://schemas.openxmlformats.org/wordprocessingml/2006/main" xmlns:w10="urn:schemas-microsoft-com:office:word" xmlns:v="urn:schemas-microsoft-com:vml" xmlns:o="urn:schemas-microsoft-com:office:office" xmlns:pic="http://schemas.openxmlformats.org/drawingml/2006/picture" xmlns:lc="http://schemas.openxmlformats.org/drawingml/2006/lockedCanvas" val="0"/>
              </a:ext>
            </a:extLst>
          </a:blip>
          <a:stretch>
            <a:fillRect/>
          </a:stretch>
        </p:blipFill>
        <p:spPr>
          <a:xfrm>
            <a:off x="2272146" y="1827935"/>
            <a:ext cx="9919854" cy="4226502"/>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4110" y="556554"/>
            <a:ext cx="8610600" cy="1293028"/>
          </a:xfrm>
        </p:spPr>
        <p:txBody>
          <a:bodyPr>
            <a:normAutofit/>
          </a:bodyPr>
          <a:lstStyle/>
          <a:p>
            <a:r>
              <a:rPr lang="en-IN" dirty="0" smtClean="0">
                <a:solidFill>
                  <a:schemeClr val="accent1"/>
                </a:solidFill>
                <a:latin typeface="Garamond" pitchFamily="18" charset="0"/>
              </a:rPr>
              <a:t>Selecting Neck pattern</a:t>
            </a:r>
            <a:endParaRPr lang="en-IN" dirty="0">
              <a:solidFill>
                <a:schemeClr val="accent1"/>
              </a:solidFill>
              <a:latin typeface="Garamond" pitchFamily="18" charset="0"/>
            </a:endParaRPr>
          </a:p>
        </p:txBody>
      </p:sp>
      <p:pic>
        <p:nvPicPr>
          <p:cNvPr id="3" name="Picture 2"/>
          <p:cNvPicPr/>
          <p:nvPr/>
        </p:nvPicPr>
        <p:blipFill rotWithShape="1">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 xmlns:w="http://schemas.openxmlformats.org/wordprocessingml/2006/main" xmlns:w10="urn:schemas-microsoft-com:office:word" xmlns:v="urn:schemas-microsoft-com:vml" xmlns:o="urn:schemas-microsoft-com:office:office" xmlns:pic="http://schemas.openxmlformats.org/drawingml/2006/picture" xmlns:lc="http://schemas.openxmlformats.org/drawingml/2006/lockedCanvas" val="0"/>
              </a:ext>
            </a:extLst>
          </a:blip>
          <a:srcRect l="4826" t="839"/>
          <a:stretch/>
        </p:blipFill>
        <p:spPr>
          <a:xfrm>
            <a:off x="2493819" y="1775979"/>
            <a:ext cx="8492836" cy="4444711"/>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0800" y="556556"/>
            <a:ext cx="8610600" cy="1293028"/>
          </a:xfrm>
        </p:spPr>
        <p:txBody>
          <a:bodyPr/>
          <a:lstStyle/>
          <a:p>
            <a:pPr algn="ctr"/>
            <a:r>
              <a:rPr lang="en-IN" dirty="0" smtClean="0">
                <a:solidFill>
                  <a:schemeClr val="accent1"/>
                </a:solidFill>
                <a:latin typeface="Garamond" pitchFamily="18" charset="0"/>
              </a:rPr>
              <a:t>Selecting cloth for border pattern</a:t>
            </a:r>
            <a:endParaRPr lang="en-IN" dirty="0">
              <a:solidFill>
                <a:schemeClr val="accent1"/>
              </a:solidFill>
              <a:latin typeface="Garamond" pitchFamily="18" charset="0"/>
            </a:endParaRPr>
          </a:p>
        </p:txBody>
      </p:sp>
      <p:pic>
        <p:nvPicPr>
          <p:cNvPr id="3" name="Picture 2"/>
          <p:cNvPicPr/>
          <p:nvPr/>
        </p:nvPicPr>
        <p:blipFill>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 xmlns:w="http://schemas.openxmlformats.org/wordprocessingml/2006/main" xmlns:w10="urn:schemas-microsoft-com:office:word" xmlns:v="urn:schemas-microsoft-com:vml" xmlns:o="urn:schemas-microsoft-com:office:office" xmlns:pic="http://schemas.openxmlformats.org/drawingml/2006/picture" xmlns:lc="http://schemas.openxmlformats.org/drawingml/2006/lockedCanvas" val="0"/>
              </a:ext>
            </a:extLst>
          </a:blip>
          <a:srcRect b="2281"/>
          <a:stretch>
            <a:fillRect/>
          </a:stretch>
        </p:blipFill>
        <p:spPr>
          <a:xfrm>
            <a:off x="2563093" y="1774248"/>
            <a:ext cx="8631380" cy="4155497"/>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38400" y="570409"/>
            <a:ext cx="8610600" cy="1293028"/>
          </a:xfrm>
        </p:spPr>
        <p:txBody>
          <a:bodyPr/>
          <a:lstStyle/>
          <a:p>
            <a:pPr algn="ctr"/>
            <a:r>
              <a:rPr lang="en-IN" dirty="0" smtClean="0">
                <a:solidFill>
                  <a:schemeClr val="accent1"/>
                </a:solidFill>
                <a:latin typeface="Garamond" pitchFamily="18" charset="0"/>
              </a:rPr>
              <a:t>Select border pattern</a:t>
            </a:r>
            <a:endParaRPr lang="en-IN" dirty="0">
              <a:solidFill>
                <a:schemeClr val="accent1"/>
              </a:solidFill>
              <a:latin typeface="Garamond" pitchFamily="18" charset="0"/>
            </a:endParaRPr>
          </a:p>
        </p:txBody>
      </p:sp>
      <p:pic>
        <p:nvPicPr>
          <p:cNvPr id="3" name="Picture 2"/>
          <p:cNvPicPr/>
          <p:nvPr/>
        </p:nvPicPr>
        <p:blipFill>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 xmlns:w="http://schemas.openxmlformats.org/wordprocessingml/2006/main" xmlns:w10="urn:schemas-microsoft-com:office:word" xmlns:v="urn:schemas-microsoft-com:vml" xmlns:o="urn:schemas-microsoft-com:office:office" xmlns:pic="http://schemas.openxmlformats.org/drawingml/2006/picture" xmlns:lc="http://schemas.openxmlformats.org/drawingml/2006/lockedCanvas" val="0"/>
              </a:ext>
            </a:extLst>
          </a:blip>
          <a:stretch>
            <a:fillRect/>
          </a:stretch>
        </p:blipFill>
        <p:spPr>
          <a:xfrm>
            <a:off x="2604654" y="1750435"/>
            <a:ext cx="8215745" cy="4345565"/>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1418" y="639682"/>
            <a:ext cx="8610600" cy="1293028"/>
          </a:xfrm>
        </p:spPr>
        <p:txBody>
          <a:bodyPr/>
          <a:lstStyle/>
          <a:p>
            <a:pPr algn="ctr"/>
            <a:r>
              <a:rPr lang="en-IN" dirty="0" smtClean="0">
                <a:solidFill>
                  <a:schemeClr val="accent1"/>
                </a:solidFill>
                <a:latin typeface="Garamond" pitchFamily="18" charset="0"/>
              </a:rPr>
              <a:t>Select sleeve style</a:t>
            </a:r>
            <a:endParaRPr lang="en-IN" dirty="0">
              <a:solidFill>
                <a:schemeClr val="accent1"/>
              </a:solidFill>
              <a:latin typeface="Garamond" pitchFamily="18" charset="0"/>
            </a:endParaRPr>
          </a:p>
        </p:txBody>
      </p:sp>
      <p:pic>
        <p:nvPicPr>
          <p:cNvPr id="3" name="Picture 2"/>
          <p:cNvPicPr/>
          <p:nvPr/>
        </p:nvPicPr>
        <p:blipFill>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 xmlns:w="http://schemas.openxmlformats.org/wordprocessingml/2006/main" xmlns:w10="urn:schemas-microsoft-com:office:word" xmlns:v="urn:schemas-microsoft-com:vml" xmlns:o="urn:schemas-microsoft-com:office:office" xmlns:pic="http://schemas.openxmlformats.org/drawingml/2006/picture" xmlns:lc="http://schemas.openxmlformats.org/drawingml/2006/lockedCanvas" val="0"/>
              </a:ext>
            </a:extLst>
          </a:blip>
          <a:stretch>
            <a:fillRect/>
          </a:stretch>
        </p:blipFill>
        <p:spPr>
          <a:xfrm>
            <a:off x="2341419" y="1669039"/>
            <a:ext cx="8728364" cy="4454670"/>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35382" y="611973"/>
            <a:ext cx="8610600" cy="1293028"/>
          </a:xfrm>
        </p:spPr>
        <p:txBody>
          <a:bodyPr/>
          <a:lstStyle/>
          <a:p>
            <a:pPr algn="ctr"/>
            <a:r>
              <a:rPr lang="en-IN" dirty="0" smtClean="0">
                <a:solidFill>
                  <a:schemeClr val="accent1"/>
                </a:solidFill>
                <a:latin typeface="Garamond" pitchFamily="18" charset="0"/>
              </a:rPr>
              <a:t>Confirm the Design</a:t>
            </a:r>
            <a:endParaRPr lang="en-IN" dirty="0">
              <a:solidFill>
                <a:schemeClr val="accent1"/>
              </a:solidFill>
              <a:latin typeface="Garamond" pitchFamily="18" charset="0"/>
            </a:endParaRPr>
          </a:p>
        </p:txBody>
      </p:sp>
      <p:pic>
        <p:nvPicPr>
          <p:cNvPr id="3" name="Picture 2"/>
          <p:cNvPicPr/>
          <p:nvPr/>
        </p:nvPicPr>
        <p:blipFill>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 xmlns:w="http://schemas.openxmlformats.org/wordprocessingml/2006/main" xmlns:w10="urn:schemas-microsoft-com:office:word" xmlns:v="urn:schemas-microsoft-com:vml" xmlns:o="urn:schemas-microsoft-com:office:office" xmlns:pic="http://schemas.openxmlformats.org/drawingml/2006/picture" xmlns:lc="http://schemas.openxmlformats.org/drawingml/2006/lockedCanvas" val="0"/>
              </a:ext>
            </a:extLst>
          </a:blip>
          <a:stretch>
            <a:fillRect/>
          </a:stretch>
        </p:blipFill>
        <p:spPr>
          <a:xfrm>
            <a:off x="2549236" y="1995055"/>
            <a:ext cx="8312728" cy="4017818"/>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9236" y="722809"/>
            <a:ext cx="8610600" cy="1293028"/>
          </a:xfrm>
        </p:spPr>
        <p:txBody>
          <a:bodyPr/>
          <a:lstStyle/>
          <a:p>
            <a:pPr algn="ctr"/>
            <a:r>
              <a:rPr lang="en-IN" dirty="0" smtClean="0">
                <a:solidFill>
                  <a:schemeClr val="accent1"/>
                </a:solidFill>
                <a:latin typeface="Garamond" pitchFamily="18" charset="0"/>
              </a:rPr>
              <a:t>Take snapshot and upload the image</a:t>
            </a:r>
            <a:endParaRPr lang="en-IN" dirty="0">
              <a:solidFill>
                <a:schemeClr val="accent1"/>
              </a:solidFill>
              <a:latin typeface="Garamond" pitchFamily="18" charset="0"/>
            </a:endParaRPr>
          </a:p>
        </p:txBody>
      </p:sp>
      <p:pic>
        <p:nvPicPr>
          <p:cNvPr id="3" name="Picture 2"/>
          <p:cNvPicPr/>
          <p:nvPr/>
        </p:nvPicPr>
        <p:blipFill>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 xmlns:w="http://schemas.openxmlformats.org/wordprocessingml/2006/main" xmlns:w10="urn:schemas-microsoft-com:office:word" xmlns:v="urn:schemas-microsoft-com:vml" xmlns:o="urn:schemas-microsoft-com:office:office" xmlns:pic="http://schemas.openxmlformats.org/drawingml/2006/picture" xmlns:lc="http://schemas.openxmlformats.org/drawingml/2006/lockedCanvas" val="0"/>
              </a:ext>
            </a:extLst>
          </a:blip>
          <a:stretch>
            <a:fillRect/>
          </a:stretch>
        </p:blipFill>
        <p:spPr>
          <a:xfrm>
            <a:off x="3048000" y="2147455"/>
            <a:ext cx="7730836" cy="3920836"/>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3709" y="695100"/>
            <a:ext cx="8610600" cy="1293028"/>
          </a:xfrm>
        </p:spPr>
        <p:txBody>
          <a:bodyPr/>
          <a:lstStyle/>
          <a:p>
            <a:pPr algn="ctr"/>
            <a:r>
              <a:rPr lang="en-IN" dirty="0" smtClean="0">
                <a:solidFill>
                  <a:schemeClr val="accent1"/>
                </a:solidFill>
                <a:latin typeface="Garamond" pitchFamily="18" charset="0"/>
              </a:rPr>
              <a:t>Sample design not shown</a:t>
            </a:r>
            <a:endParaRPr lang="en-IN" dirty="0">
              <a:solidFill>
                <a:schemeClr val="accent1"/>
              </a:solidFill>
              <a:latin typeface="Garamond" pitchFamily="18" charset="0"/>
            </a:endParaRPr>
          </a:p>
        </p:txBody>
      </p:sp>
      <p:pic>
        <p:nvPicPr>
          <p:cNvPr id="3" name="Picture 2" descr="2.PNG"/>
          <p:cNvPicPr/>
          <p:nvPr/>
        </p:nvPicPr>
        <p:blipFill>
          <a:blip r:embed="rId2"/>
          <a:stretch>
            <a:fillRect/>
          </a:stretch>
        </p:blipFill>
        <p:spPr>
          <a:xfrm>
            <a:off x="3158837" y="1953494"/>
            <a:ext cx="7079672" cy="4197926"/>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46219" y="708955"/>
            <a:ext cx="8610600" cy="1293028"/>
          </a:xfrm>
        </p:spPr>
        <p:txBody>
          <a:bodyPr/>
          <a:lstStyle/>
          <a:p>
            <a:pPr algn="ctr"/>
            <a:r>
              <a:rPr lang="en-IN" dirty="0" smtClean="0">
                <a:solidFill>
                  <a:schemeClr val="accent1"/>
                </a:solidFill>
                <a:latin typeface="Garamond" pitchFamily="18" charset="0"/>
              </a:rPr>
              <a:t>Sample design shown after upload</a:t>
            </a:r>
            <a:endParaRPr lang="en-IN" dirty="0">
              <a:solidFill>
                <a:schemeClr val="accent1"/>
              </a:solidFill>
              <a:latin typeface="Garamond" pitchFamily="18" charset="0"/>
            </a:endParaRPr>
          </a:p>
        </p:txBody>
      </p:sp>
      <p:pic>
        <p:nvPicPr>
          <p:cNvPr id="3" name="Picture 2" descr="3.PNG"/>
          <p:cNvPicPr/>
          <p:nvPr/>
        </p:nvPicPr>
        <p:blipFill>
          <a:blip r:embed="rId2"/>
          <a:stretch>
            <a:fillRect/>
          </a:stretch>
        </p:blipFill>
        <p:spPr>
          <a:xfrm>
            <a:off x="3282733" y="2166937"/>
            <a:ext cx="6831085" cy="4136881"/>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1819" y="625828"/>
            <a:ext cx="8610600" cy="1293028"/>
          </a:xfrm>
        </p:spPr>
        <p:txBody>
          <a:bodyPr/>
          <a:lstStyle/>
          <a:p>
            <a:pPr algn="ctr"/>
            <a:r>
              <a:rPr lang="en-IN" dirty="0" smtClean="0">
                <a:solidFill>
                  <a:schemeClr val="accent1"/>
                </a:solidFill>
                <a:latin typeface="Garamond" pitchFamily="18" charset="0"/>
              </a:rPr>
              <a:t>Login module</a:t>
            </a:r>
            <a:endParaRPr lang="en-IN" dirty="0">
              <a:solidFill>
                <a:schemeClr val="accent1"/>
              </a:solidFill>
              <a:latin typeface="Garamond" pitchFamily="18" charset="0"/>
            </a:endParaRPr>
          </a:p>
        </p:txBody>
      </p:sp>
      <p:sp>
        <p:nvSpPr>
          <p:cNvPr id="3" name="Content Placeholder 2"/>
          <p:cNvSpPr>
            <a:spLocks noGrp="1"/>
          </p:cNvSpPr>
          <p:nvPr>
            <p:ph idx="1"/>
          </p:nvPr>
        </p:nvSpPr>
        <p:spPr/>
        <p:txBody>
          <a:bodyPr/>
          <a:lstStyle/>
          <a:p>
            <a:pPr algn="just"/>
            <a:r>
              <a:rPr lang="en-US" sz="3200" dirty="0" smtClean="0">
                <a:latin typeface="Garamond" pitchFamily="18" charset="0"/>
              </a:rPr>
              <a:t>Login </a:t>
            </a:r>
            <a:r>
              <a:rPr lang="en-US" sz="3200" dirty="0" smtClean="0">
                <a:latin typeface="Garamond" pitchFamily="18" charset="0"/>
              </a:rPr>
              <a:t>is compulsory before making a payment and final submission of the order. </a:t>
            </a:r>
            <a:endParaRPr lang="en-US" sz="3200" dirty="0" smtClean="0">
              <a:latin typeface="Garamond" pitchFamily="18" charset="0"/>
            </a:endParaRPr>
          </a:p>
          <a:p>
            <a:pPr algn="just"/>
            <a:r>
              <a:rPr lang="en-US" sz="3200" dirty="0" smtClean="0">
                <a:latin typeface="Garamond" pitchFamily="18" charset="0"/>
              </a:rPr>
              <a:t>Once </a:t>
            </a:r>
            <a:r>
              <a:rPr lang="en-US" sz="3200" dirty="0" smtClean="0">
                <a:latin typeface="Garamond" pitchFamily="18" charset="0"/>
              </a:rPr>
              <a:t>the user creates an account, his details are saved in a database along with his home address. </a:t>
            </a:r>
            <a:endParaRPr lang="en-US" sz="3200" dirty="0" smtClean="0">
              <a:latin typeface="Garamond" pitchFamily="18" charset="0"/>
            </a:endParaRPr>
          </a:p>
          <a:p>
            <a:pPr algn="just"/>
            <a:r>
              <a:rPr lang="en-US" sz="3200" dirty="0" smtClean="0">
                <a:latin typeface="Garamond" pitchFamily="18" charset="0"/>
              </a:rPr>
              <a:t>The </a:t>
            </a:r>
            <a:r>
              <a:rPr lang="en-US" sz="3200" dirty="0" smtClean="0">
                <a:latin typeface="Garamond" pitchFamily="18" charset="0"/>
              </a:rPr>
              <a:t>personal information saved are confidential and can only be accessed by the user or the admin itself</a:t>
            </a:r>
            <a:r>
              <a:rPr lang="en-US" sz="3200" dirty="0" smtClean="0">
                <a:latin typeface="Garamond" pitchFamily="18" charset="0"/>
              </a:rPr>
              <a:t>.</a:t>
            </a:r>
          </a:p>
          <a:p>
            <a:pPr algn="just"/>
            <a:r>
              <a:rPr lang="en-US" sz="3200" dirty="0" smtClean="0">
                <a:latin typeface="Garamond" pitchFamily="18" charset="0"/>
              </a:rPr>
              <a:t>The first time users have to Sign up in order to create an account and place orders.</a:t>
            </a:r>
            <a:endParaRPr lang="en-IN" sz="3200" dirty="0" smtClean="0">
              <a:latin typeface="Garamond" pitchFamily="18" charset="0"/>
            </a:endParaRPr>
          </a:p>
          <a:p>
            <a:endParaRPr lang="en-IN"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7560" y="648463"/>
            <a:ext cx="8610600" cy="1293028"/>
          </a:xfrm>
        </p:spPr>
        <p:txBody>
          <a:bodyPr>
            <a:normAutofit/>
          </a:bodyPr>
          <a:lstStyle/>
          <a:p>
            <a:pPr algn="ctr"/>
            <a:r>
              <a:rPr lang="en-US" sz="4800" dirty="0" smtClean="0">
                <a:solidFill>
                  <a:srgbClr val="C00000"/>
                </a:solidFill>
                <a:latin typeface="Garamond" panose="02020404030301010803" pitchFamily="18" charset="0"/>
              </a:rPr>
              <a:t>About us</a:t>
            </a:r>
            <a:endParaRPr lang="en-US" sz="4800" dirty="0">
              <a:solidFill>
                <a:srgbClr val="C00000"/>
              </a:solidFill>
              <a:latin typeface="Garamond" panose="02020404030301010803" pitchFamily="18" charset="0"/>
            </a:endParaRPr>
          </a:p>
        </p:txBody>
      </p:sp>
      <p:sp>
        <p:nvSpPr>
          <p:cNvPr id="3" name="Content Placeholder 2"/>
          <p:cNvSpPr>
            <a:spLocks noGrp="1"/>
          </p:cNvSpPr>
          <p:nvPr>
            <p:ph idx="1"/>
          </p:nvPr>
        </p:nvSpPr>
        <p:spPr/>
        <p:txBody>
          <a:bodyPr>
            <a:normAutofit/>
          </a:bodyPr>
          <a:lstStyle/>
          <a:p>
            <a:pPr algn="just"/>
            <a:r>
              <a:rPr lang="en-US" sz="3200" dirty="0" smtClean="0">
                <a:latin typeface="Garamond" panose="02020404030301010803" pitchFamily="18" charset="0"/>
              </a:rPr>
              <a:t>A portal where you can DESIGN YOUR OWN dress and see how it looks.</a:t>
            </a:r>
          </a:p>
          <a:p>
            <a:pPr algn="just"/>
            <a:r>
              <a:rPr lang="en-US" sz="3200" dirty="0" smtClean="0">
                <a:latin typeface="Garamond" panose="02020404030301010803" pitchFamily="18" charset="0"/>
              </a:rPr>
              <a:t>Designing includes Selection of fabrics and  Cloth pattern, which you LIKE.  </a:t>
            </a:r>
          </a:p>
          <a:p>
            <a:pPr algn="just"/>
            <a:r>
              <a:rPr lang="en-US" sz="3200" dirty="0" smtClean="0">
                <a:latin typeface="Garamond" panose="02020404030301010803" pitchFamily="18" charset="0"/>
              </a:rPr>
              <a:t>Also you can shop the Readymade </a:t>
            </a:r>
            <a:r>
              <a:rPr lang="en-US" sz="3200" dirty="0">
                <a:latin typeface="Garamond" panose="02020404030301010803" pitchFamily="18" charset="0"/>
              </a:rPr>
              <a:t>D</a:t>
            </a:r>
            <a:r>
              <a:rPr lang="en-US" sz="3200" dirty="0" smtClean="0">
                <a:latin typeface="Garamond" panose="02020404030301010803" pitchFamily="18" charset="0"/>
              </a:rPr>
              <a:t>resses or the dresses designed by other </a:t>
            </a:r>
            <a:r>
              <a:rPr lang="en-US" sz="3200" dirty="0" smtClean="0">
                <a:latin typeface="Garamond" panose="02020404030301010803" pitchFamily="18" charset="0"/>
              </a:rPr>
              <a:t>customers.</a:t>
            </a:r>
            <a:endParaRPr lang="en-US" sz="3200" dirty="0" smtClean="0">
              <a:latin typeface="Garamond" panose="02020404030301010803" pitchFamily="18" charset="0"/>
            </a:endParaRPr>
          </a:p>
          <a:p>
            <a:pPr algn="just"/>
            <a:r>
              <a:rPr lang="en-US" sz="3200" dirty="0" smtClean="0">
                <a:latin typeface="Garamond" panose="02020404030301010803" pitchFamily="18" charset="0"/>
              </a:rPr>
              <a:t>You finalize the design, We STITCH and DELIVER !! </a:t>
            </a:r>
          </a:p>
          <a:p>
            <a:pPr algn="just"/>
            <a:endParaRPr lang="en-US" sz="3200" dirty="0">
              <a:latin typeface="Garamond" panose="02020404030301010803" pitchFamily="18" charset="0"/>
            </a:endParaRPr>
          </a:p>
        </p:txBody>
      </p:sp>
    </p:spTree>
    <p:extLst>
      <p:ext uri="{BB962C8B-B14F-4D97-AF65-F5344CB8AC3E}">
        <p14:creationId xmlns="" xmlns:p14="http://schemas.microsoft.com/office/powerpoint/2010/main" val="35230355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6.PNG"/>
          <p:cNvPicPr/>
          <p:nvPr/>
        </p:nvPicPr>
        <p:blipFill>
          <a:blip r:embed="rId2"/>
          <a:stretch>
            <a:fillRect/>
          </a:stretch>
        </p:blipFill>
        <p:spPr>
          <a:xfrm>
            <a:off x="2189018" y="1579418"/>
            <a:ext cx="8174182" cy="5029201"/>
          </a:xfrm>
          <a:prstGeom prst="rect">
            <a:avLst/>
          </a:prstGeom>
        </p:spPr>
      </p:pic>
      <p:sp>
        <p:nvSpPr>
          <p:cNvPr id="5" name="Title 4"/>
          <p:cNvSpPr>
            <a:spLocks noGrp="1"/>
          </p:cNvSpPr>
          <p:nvPr>
            <p:ph type="title"/>
          </p:nvPr>
        </p:nvSpPr>
        <p:spPr>
          <a:xfrm>
            <a:off x="1925781" y="376446"/>
            <a:ext cx="8610600" cy="1293028"/>
          </a:xfrm>
        </p:spPr>
        <p:txBody>
          <a:bodyPr/>
          <a:lstStyle/>
          <a:p>
            <a:pPr algn="ctr"/>
            <a:r>
              <a:rPr lang="en-IN" dirty="0" smtClean="0">
                <a:solidFill>
                  <a:schemeClr val="accent1"/>
                </a:solidFill>
                <a:latin typeface="Garamond" pitchFamily="18" charset="0"/>
              </a:rPr>
              <a:t>Creating an account</a:t>
            </a:r>
            <a:endParaRPr lang="en-IN" dirty="0">
              <a:solidFill>
                <a:schemeClr val="accent1"/>
              </a:solidFill>
              <a:latin typeface="Garamond" pitchFamily="18" charset="0"/>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9527" y="542700"/>
            <a:ext cx="8610600" cy="1293028"/>
          </a:xfrm>
        </p:spPr>
        <p:txBody>
          <a:bodyPr/>
          <a:lstStyle/>
          <a:p>
            <a:pPr algn="ctr"/>
            <a:r>
              <a:rPr lang="en-IN" dirty="0" smtClean="0">
                <a:solidFill>
                  <a:schemeClr val="accent1"/>
                </a:solidFill>
                <a:latin typeface="Garamond" pitchFamily="18" charset="0"/>
              </a:rPr>
              <a:t>Login page</a:t>
            </a:r>
            <a:endParaRPr lang="en-IN" dirty="0">
              <a:solidFill>
                <a:schemeClr val="accent1"/>
              </a:solidFill>
              <a:latin typeface="Garamond" pitchFamily="18" charset="0"/>
            </a:endParaRPr>
          </a:p>
        </p:txBody>
      </p:sp>
      <p:pic>
        <p:nvPicPr>
          <p:cNvPr id="3" name="Picture 2" descr="5.PNG"/>
          <p:cNvPicPr/>
          <p:nvPr/>
        </p:nvPicPr>
        <p:blipFill>
          <a:blip r:embed="rId2"/>
          <a:stretch>
            <a:fillRect/>
          </a:stretch>
        </p:blipFill>
        <p:spPr>
          <a:xfrm>
            <a:off x="2036622" y="1607127"/>
            <a:ext cx="8077199" cy="4558146"/>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7454" y="764372"/>
            <a:ext cx="8610600" cy="1293028"/>
          </a:xfrm>
        </p:spPr>
        <p:txBody>
          <a:bodyPr/>
          <a:lstStyle/>
          <a:p>
            <a:pPr algn="ctr"/>
            <a:r>
              <a:rPr lang="en-IN" dirty="0" smtClean="0">
                <a:solidFill>
                  <a:schemeClr val="accent1"/>
                </a:solidFill>
                <a:latin typeface="Garamond" pitchFamily="18" charset="0"/>
              </a:rPr>
              <a:t>miscellaneous</a:t>
            </a:r>
            <a:endParaRPr lang="en-IN" dirty="0">
              <a:solidFill>
                <a:schemeClr val="accent1"/>
              </a:solidFill>
              <a:latin typeface="Garamond" pitchFamily="18" charset="0"/>
            </a:endParaRPr>
          </a:p>
        </p:txBody>
      </p:sp>
      <p:sp>
        <p:nvSpPr>
          <p:cNvPr id="3" name="Content Placeholder 2"/>
          <p:cNvSpPr>
            <a:spLocks noGrp="1"/>
          </p:cNvSpPr>
          <p:nvPr>
            <p:ph idx="1"/>
          </p:nvPr>
        </p:nvSpPr>
        <p:spPr/>
        <p:txBody>
          <a:bodyPr>
            <a:normAutofit/>
          </a:bodyPr>
          <a:lstStyle/>
          <a:p>
            <a:r>
              <a:rPr lang="en-IN" sz="3600" dirty="0" smtClean="0">
                <a:latin typeface="Garamond" pitchFamily="18" charset="0"/>
              </a:rPr>
              <a:t>Mailing Facility</a:t>
            </a:r>
          </a:p>
          <a:p>
            <a:r>
              <a:rPr lang="en-IN" sz="3600" dirty="0" smtClean="0">
                <a:latin typeface="Garamond" pitchFamily="18" charset="0"/>
              </a:rPr>
              <a:t>Newsletter</a:t>
            </a:r>
          </a:p>
          <a:p>
            <a:r>
              <a:rPr lang="en-IN" sz="3600" dirty="0" smtClean="0">
                <a:latin typeface="Garamond" pitchFamily="18" charset="0"/>
              </a:rPr>
              <a:t>New Products</a:t>
            </a:r>
          </a:p>
          <a:p>
            <a:r>
              <a:rPr lang="en-IN" sz="3600" dirty="0" smtClean="0">
                <a:latin typeface="Garamond" pitchFamily="18" charset="0"/>
              </a:rPr>
              <a:t>Best Sellers</a:t>
            </a:r>
          </a:p>
          <a:p>
            <a:r>
              <a:rPr lang="en-IN" sz="3600" dirty="0" smtClean="0">
                <a:latin typeface="Garamond" pitchFamily="18" charset="0"/>
              </a:rPr>
              <a:t>Special Offers</a:t>
            </a:r>
          </a:p>
          <a:p>
            <a:r>
              <a:rPr lang="en-IN" sz="3600" dirty="0" smtClean="0">
                <a:latin typeface="Garamond" pitchFamily="18" charset="0"/>
              </a:rPr>
              <a:t>Sitemap</a:t>
            </a:r>
            <a:endParaRPr lang="en-IN" sz="3600" dirty="0">
              <a:latin typeface="Garamond" pitchFamily="18" charset="0"/>
            </a:endParaRPr>
          </a:p>
        </p:txBody>
      </p:sp>
      <p:pic>
        <p:nvPicPr>
          <p:cNvPr id="4" name="Picture 3" descr="7.PNG"/>
          <p:cNvPicPr/>
          <p:nvPr/>
        </p:nvPicPr>
        <p:blipFill>
          <a:blip r:embed="rId2"/>
          <a:stretch>
            <a:fillRect/>
          </a:stretch>
        </p:blipFill>
        <p:spPr>
          <a:xfrm>
            <a:off x="4378036" y="1967345"/>
            <a:ext cx="7107382" cy="4447310"/>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4327" y="750519"/>
            <a:ext cx="8610600" cy="1293028"/>
          </a:xfrm>
        </p:spPr>
        <p:txBody>
          <a:bodyPr/>
          <a:lstStyle/>
          <a:p>
            <a:pPr algn="ctr"/>
            <a:r>
              <a:rPr lang="en-IN" dirty="0" smtClean="0">
                <a:solidFill>
                  <a:schemeClr val="accent1"/>
                </a:solidFill>
                <a:latin typeface="Garamond" pitchFamily="18" charset="0"/>
              </a:rPr>
              <a:t>Results</a:t>
            </a:r>
            <a:endParaRPr lang="en-IN" dirty="0">
              <a:solidFill>
                <a:schemeClr val="accent1"/>
              </a:solidFill>
              <a:latin typeface="Garamond" pitchFamily="18" charset="0"/>
            </a:endParaRPr>
          </a:p>
        </p:txBody>
      </p:sp>
      <p:sp>
        <p:nvSpPr>
          <p:cNvPr id="3" name="Content Placeholder 2"/>
          <p:cNvSpPr>
            <a:spLocks noGrp="1"/>
          </p:cNvSpPr>
          <p:nvPr>
            <p:ph idx="1"/>
          </p:nvPr>
        </p:nvSpPr>
        <p:spPr/>
        <p:txBody>
          <a:bodyPr>
            <a:normAutofit/>
          </a:bodyPr>
          <a:lstStyle/>
          <a:p>
            <a:pPr algn="just"/>
            <a:r>
              <a:rPr lang="en-US" sz="2400" dirty="0" smtClean="0">
                <a:latin typeface="Garamond" pitchFamily="18" charset="0"/>
              </a:rPr>
              <a:t>The result of this minor project is an almost completed portal which provides the facility to shop the Indian </a:t>
            </a:r>
            <a:r>
              <a:rPr lang="en-US" sz="2400" dirty="0" err="1" smtClean="0">
                <a:latin typeface="Garamond" pitchFamily="18" charset="0"/>
              </a:rPr>
              <a:t>Kurtis</a:t>
            </a:r>
            <a:r>
              <a:rPr lang="en-US" sz="2400" dirty="0" smtClean="0">
                <a:latin typeface="Garamond" pitchFamily="18" charset="0"/>
              </a:rPr>
              <a:t> and ,where one can design the type of dress one likes to wear. </a:t>
            </a:r>
            <a:endParaRPr lang="en-US" sz="2400" dirty="0" smtClean="0">
              <a:latin typeface="Garamond" pitchFamily="18" charset="0"/>
            </a:endParaRPr>
          </a:p>
          <a:p>
            <a:pPr algn="just"/>
            <a:r>
              <a:rPr lang="en-US" sz="2400" dirty="0" smtClean="0">
                <a:latin typeface="Garamond" pitchFamily="18" charset="0"/>
              </a:rPr>
              <a:t>It </a:t>
            </a:r>
            <a:r>
              <a:rPr lang="en-US" sz="2400" dirty="0" smtClean="0">
                <a:latin typeface="Garamond" pitchFamily="18" charset="0"/>
              </a:rPr>
              <a:t>also </a:t>
            </a:r>
            <a:r>
              <a:rPr lang="en-US" sz="2400" dirty="0" smtClean="0">
                <a:latin typeface="Garamond" pitchFamily="18" charset="0"/>
              </a:rPr>
              <a:t>provides the </a:t>
            </a:r>
            <a:r>
              <a:rPr lang="en-US" sz="2400" dirty="0" smtClean="0">
                <a:latin typeface="Garamond" pitchFamily="18" charset="0"/>
              </a:rPr>
              <a:t>facility of seeing the designed dresses on dummy for getting the sense of how it actually looks after stitching. </a:t>
            </a:r>
            <a:r>
              <a:rPr lang="en-US" sz="2400" dirty="0" smtClean="0">
                <a:latin typeface="Garamond" pitchFamily="18" charset="0"/>
              </a:rPr>
              <a:t> Thus ensuring the </a:t>
            </a:r>
            <a:r>
              <a:rPr lang="en-US" sz="2400" dirty="0" smtClean="0">
                <a:latin typeface="Garamond" pitchFamily="18" charset="0"/>
              </a:rPr>
              <a:t>design your style concept of the portal </a:t>
            </a:r>
            <a:endParaRPr lang="en-US" sz="2400" dirty="0" smtClean="0">
              <a:latin typeface="Garamond" pitchFamily="18" charset="0"/>
            </a:endParaRPr>
          </a:p>
          <a:p>
            <a:pPr>
              <a:buNone/>
            </a:pPr>
            <a:endParaRPr lang="en-US" sz="2400" dirty="0" smtClean="0">
              <a:latin typeface="Garamond" pitchFamily="18" charset="0"/>
            </a:endParaRPr>
          </a:p>
          <a:p>
            <a:pPr algn="ctr">
              <a:buNone/>
            </a:pPr>
            <a:r>
              <a:rPr lang="en-US" sz="4400" dirty="0" smtClean="0">
                <a:solidFill>
                  <a:schemeClr val="accent1"/>
                </a:solidFill>
                <a:latin typeface="Garamond" pitchFamily="18" charset="0"/>
              </a:rPr>
              <a:t>Fashion </a:t>
            </a:r>
            <a:r>
              <a:rPr lang="en-US" sz="4400" dirty="0" smtClean="0">
                <a:solidFill>
                  <a:schemeClr val="accent1"/>
                </a:solidFill>
                <a:latin typeface="Garamond" pitchFamily="18" charset="0"/>
              </a:rPr>
              <a:t>Style </a:t>
            </a:r>
            <a:r>
              <a:rPr lang="en-US" sz="4400" dirty="0" smtClean="0">
                <a:solidFill>
                  <a:schemeClr val="accent1"/>
                </a:solidFill>
                <a:latin typeface="Garamond" pitchFamily="18" charset="0"/>
              </a:rPr>
              <a:t>Clothing!!!</a:t>
            </a:r>
            <a:endParaRPr lang="en-IN" sz="4400" dirty="0" smtClean="0">
              <a:solidFill>
                <a:schemeClr val="accent1"/>
              </a:solidFill>
              <a:latin typeface="Garamond" pitchFamily="18" charset="0"/>
            </a:endParaRPr>
          </a:p>
          <a:p>
            <a:endParaRPr lang="en-IN" sz="2400" dirty="0">
              <a:latin typeface="Garamond" pitchFamily="18" charset="0"/>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8581" y="639682"/>
            <a:ext cx="8610600" cy="1293028"/>
          </a:xfrm>
        </p:spPr>
        <p:txBody>
          <a:bodyPr/>
          <a:lstStyle/>
          <a:p>
            <a:pPr algn="ctr"/>
            <a:r>
              <a:rPr lang="en-IN" dirty="0" smtClean="0">
                <a:solidFill>
                  <a:schemeClr val="accent1"/>
                </a:solidFill>
                <a:latin typeface="Garamond" pitchFamily="18" charset="0"/>
              </a:rPr>
              <a:t>conclusion</a:t>
            </a:r>
            <a:endParaRPr lang="en-IN" dirty="0">
              <a:solidFill>
                <a:schemeClr val="accent1"/>
              </a:solidFill>
              <a:latin typeface="Garamond" pitchFamily="18" charset="0"/>
            </a:endParaRPr>
          </a:p>
        </p:txBody>
      </p:sp>
      <p:sp>
        <p:nvSpPr>
          <p:cNvPr id="3" name="Content Placeholder 2"/>
          <p:cNvSpPr>
            <a:spLocks noGrp="1"/>
          </p:cNvSpPr>
          <p:nvPr>
            <p:ph idx="1"/>
          </p:nvPr>
        </p:nvSpPr>
        <p:spPr/>
        <p:txBody>
          <a:bodyPr/>
          <a:lstStyle/>
          <a:p>
            <a:pPr algn="just">
              <a:buNone/>
            </a:pPr>
            <a:r>
              <a:rPr lang="en-US" dirty="0" smtClean="0"/>
              <a:t>	</a:t>
            </a:r>
            <a:r>
              <a:rPr lang="en-US" sz="3200" dirty="0" smtClean="0">
                <a:latin typeface="Garamond" pitchFamily="18" charset="0"/>
              </a:rPr>
              <a:t>Implementing </a:t>
            </a:r>
            <a:r>
              <a:rPr lang="en-US" sz="3200" dirty="0" smtClean="0">
                <a:latin typeface="Garamond" pitchFamily="18" charset="0"/>
              </a:rPr>
              <a:t>the type of functionalities done for only one design, if be implemented for numerous design present, then it can be a successful portal on web where everyone from Fashion Designers, fashion freaks to normal users who want to change their dressing style with the change in fashion  or who just want to shop something new will think of only one stop that is Fashion Style Clothing.</a:t>
            </a:r>
            <a:endParaRPr lang="en-IN" sz="3200" dirty="0" smtClean="0">
              <a:latin typeface="Garamond" pitchFamily="18" charset="0"/>
            </a:endParaRPr>
          </a:p>
          <a:p>
            <a:pPr>
              <a:buNone/>
            </a:pPr>
            <a:endParaRPr lang="en-IN"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0982" y="695100"/>
            <a:ext cx="8610600" cy="1293028"/>
          </a:xfrm>
        </p:spPr>
        <p:txBody>
          <a:bodyPr/>
          <a:lstStyle/>
          <a:p>
            <a:pPr algn="ctr"/>
            <a:r>
              <a:rPr lang="en-IN" dirty="0" smtClean="0">
                <a:solidFill>
                  <a:schemeClr val="accent1"/>
                </a:solidFill>
                <a:latin typeface="Garamond" pitchFamily="18" charset="0"/>
              </a:rPr>
              <a:t>Future scope</a:t>
            </a:r>
            <a:endParaRPr lang="en-IN" dirty="0">
              <a:solidFill>
                <a:schemeClr val="accent1"/>
              </a:solidFill>
              <a:latin typeface="Garamond" pitchFamily="18" charset="0"/>
            </a:endParaRPr>
          </a:p>
        </p:txBody>
      </p:sp>
      <p:sp>
        <p:nvSpPr>
          <p:cNvPr id="3" name="Content Placeholder 2"/>
          <p:cNvSpPr>
            <a:spLocks noGrp="1"/>
          </p:cNvSpPr>
          <p:nvPr>
            <p:ph idx="1"/>
          </p:nvPr>
        </p:nvSpPr>
        <p:spPr/>
        <p:txBody>
          <a:bodyPr>
            <a:normAutofit/>
          </a:bodyPr>
          <a:lstStyle/>
          <a:p>
            <a:pPr algn="just"/>
            <a:r>
              <a:rPr lang="en-US" sz="3200" dirty="0" smtClean="0">
                <a:latin typeface="Garamond" pitchFamily="18" charset="0"/>
              </a:rPr>
              <a:t>In the future, this portal can be completed by integrating final result of new designed data with the payment module, where money of various objects that is included in the product design is counted for the final payment of the ordered design.</a:t>
            </a:r>
            <a:endParaRPr lang="en-IN" sz="3200" dirty="0" smtClean="0">
              <a:latin typeface="Garamond" pitchFamily="18" charset="0"/>
            </a:endParaRPr>
          </a:p>
          <a:p>
            <a:pPr algn="just"/>
            <a:r>
              <a:rPr lang="en-US" sz="3200" dirty="0" smtClean="0">
                <a:latin typeface="Garamond" pitchFamily="18" charset="0"/>
              </a:rPr>
              <a:t>Further, currently this portal is working for only one sample design  but it can be furnished so as to include multiple designs.</a:t>
            </a:r>
            <a:endParaRPr lang="en-IN" sz="3200" dirty="0">
              <a:latin typeface="Garamond" pitchFamily="18" charset="0"/>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2765" y="2191391"/>
            <a:ext cx="8610600" cy="1293028"/>
          </a:xfrm>
        </p:spPr>
        <p:txBody>
          <a:bodyPr>
            <a:normAutofit/>
          </a:bodyPr>
          <a:lstStyle/>
          <a:p>
            <a:pPr algn="ctr"/>
            <a:r>
              <a:rPr lang="en-IN" sz="5400" dirty="0" smtClean="0">
                <a:solidFill>
                  <a:schemeClr val="accent1">
                    <a:lumMod val="75000"/>
                  </a:schemeClr>
                </a:solidFill>
                <a:latin typeface="Garamond" pitchFamily="18" charset="0"/>
              </a:rPr>
              <a:t>Thank you</a:t>
            </a:r>
            <a:endParaRPr lang="en-IN" sz="5400" dirty="0">
              <a:solidFill>
                <a:schemeClr val="accent1">
                  <a:lumMod val="75000"/>
                </a:schemeClr>
              </a:solidFill>
              <a:latin typeface="Garamond"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4682" y="764373"/>
            <a:ext cx="8610600" cy="1293028"/>
          </a:xfrm>
        </p:spPr>
        <p:txBody>
          <a:bodyPr/>
          <a:lstStyle/>
          <a:p>
            <a:pPr algn="ctr"/>
            <a:r>
              <a:rPr lang="en-US" dirty="0" smtClean="0">
                <a:solidFill>
                  <a:srgbClr val="C00000"/>
                </a:solidFill>
                <a:latin typeface="Garamond" panose="02020404030301010803" pitchFamily="18" charset="0"/>
              </a:rPr>
              <a:t>OTHER SITES</a:t>
            </a:r>
            <a:endParaRPr lang="en-US" dirty="0">
              <a:solidFill>
                <a:srgbClr val="C00000"/>
              </a:solidFill>
              <a:latin typeface="Garamond" panose="02020404030301010803" pitchFamily="18" charset="0"/>
            </a:endParaRPr>
          </a:p>
        </p:txBody>
      </p:sp>
      <p:sp>
        <p:nvSpPr>
          <p:cNvPr id="3" name="Content Placeholder 2"/>
          <p:cNvSpPr>
            <a:spLocks noGrp="1"/>
          </p:cNvSpPr>
          <p:nvPr>
            <p:ph idx="1"/>
          </p:nvPr>
        </p:nvSpPr>
        <p:spPr>
          <a:xfrm>
            <a:off x="711557" y="2589177"/>
            <a:ext cx="10820400" cy="4024125"/>
          </a:xfrm>
        </p:spPr>
        <p:txBody>
          <a:bodyPr/>
          <a:lstStyle/>
          <a:p>
            <a:pPr algn="just"/>
            <a:r>
              <a:rPr lang="en-US" sz="3200" dirty="0" smtClean="0">
                <a:latin typeface="Garamond" panose="02020404030301010803" pitchFamily="18" charset="0"/>
              </a:rPr>
              <a:t> Sites such as “koovs.com” , “ebay.com” ,  “shopperstop.com”, “flipkart.com”, “amazon.in” and many other online shopping sites.</a:t>
            </a:r>
          </a:p>
          <a:p>
            <a:pPr algn="just"/>
            <a:r>
              <a:rPr lang="en-US" sz="3200" dirty="0" smtClean="0">
                <a:latin typeface="Garamond" panose="02020404030301010803" pitchFamily="18" charset="0"/>
              </a:rPr>
              <a:t>They provide, You choose</a:t>
            </a:r>
            <a:r>
              <a:rPr lang="en-US" sz="3200" dirty="0" smtClean="0">
                <a:latin typeface="Garamond" panose="02020404030301010803" pitchFamily="18" charset="0"/>
              </a:rPr>
              <a:t>.</a:t>
            </a:r>
            <a:endParaRPr lang="en-US" sz="3200" dirty="0" smtClean="0">
              <a:latin typeface="Garamond" panose="02020404030301010803" pitchFamily="18" charset="0"/>
            </a:endParaRPr>
          </a:p>
          <a:p>
            <a:pPr algn="just"/>
            <a:r>
              <a:rPr lang="en-US" sz="3200" dirty="0" smtClean="0">
                <a:latin typeface="Garamond" panose="02020404030301010803" pitchFamily="18" charset="0"/>
              </a:rPr>
              <a:t>THEN,  HOW ARE WE DIFFERENT?</a:t>
            </a:r>
          </a:p>
          <a:p>
            <a:endParaRPr lang="en-US" dirty="0"/>
          </a:p>
        </p:txBody>
      </p:sp>
    </p:spTree>
    <p:extLst>
      <p:ext uri="{BB962C8B-B14F-4D97-AF65-F5344CB8AC3E}">
        <p14:creationId xmlns="" xmlns:p14="http://schemas.microsoft.com/office/powerpoint/2010/main" val="5866387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04175" y="914763"/>
            <a:ext cx="9448800" cy="1197372"/>
          </a:xfrm>
        </p:spPr>
        <p:txBody>
          <a:bodyPr>
            <a:normAutofit/>
          </a:bodyPr>
          <a:lstStyle/>
          <a:p>
            <a:pPr algn="ctr"/>
            <a:r>
              <a:rPr lang="en-US" sz="4800" dirty="0" smtClean="0">
                <a:solidFill>
                  <a:srgbClr val="C00000"/>
                </a:solidFill>
                <a:latin typeface="Garamond" panose="02020404030301010803" pitchFamily="18" charset="0"/>
              </a:rPr>
              <a:t>Your design, your choice</a:t>
            </a:r>
            <a:endParaRPr lang="en-US" sz="4800" dirty="0">
              <a:solidFill>
                <a:srgbClr val="C00000"/>
              </a:solidFill>
              <a:latin typeface="Garamond" panose="02020404030301010803" pitchFamily="18" charset="0"/>
            </a:endParaRPr>
          </a:p>
        </p:txBody>
      </p:sp>
      <p:sp>
        <p:nvSpPr>
          <p:cNvPr id="3" name="Subtitle 2"/>
          <p:cNvSpPr>
            <a:spLocks noGrp="1"/>
          </p:cNvSpPr>
          <p:nvPr>
            <p:ph type="subTitle" idx="1"/>
          </p:nvPr>
        </p:nvSpPr>
        <p:spPr>
          <a:xfrm>
            <a:off x="1332963" y="2382950"/>
            <a:ext cx="9448800" cy="2407992"/>
          </a:xfrm>
        </p:spPr>
        <p:txBody>
          <a:bodyPr>
            <a:noAutofit/>
          </a:bodyPr>
          <a:lstStyle/>
          <a:p>
            <a:pPr marL="342900" indent="-342900" algn="just">
              <a:buFont typeface="Arial" panose="020B0604020202020204" pitchFamily="34" charset="0"/>
              <a:buChar char="•"/>
            </a:pPr>
            <a:r>
              <a:rPr lang="en-US" sz="3200" dirty="0" smtClean="0">
                <a:latin typeface="Garamond" panose="02020404030301010803" pitchFamily="18" charset="0"/>
              </a:rPr>
              <a:t>We provide you the opportunity to design your dresses.</a:t>
            </a:r>
          </a:p>
          <a:p>
            <a:pPr marL="342900" indent="-342900" algn="just">
              <a:buFont typeface="Arial" panose="020B0604020202020204" pitchFamily="34" charset="0"/>
              <a:buChar char="•"/>
            </a:pPr>
            <a:r>
              <a:rPr lang="en-US" sz="3200" dirty="0" smtClean="0">
                <a:latin typeface="Garamond" panose="02020404030301010803" pitchFamily="18" charset="0"/>
              </a:rPr>
              <a:t>We show you how it looks.</a:t>
            </a:r>
          </a:p>
          <a:p>
            <a:pPr marL="342900" indent="-342900" algn="just">
              <a:buFont typeface="Arial" panose="020B0604020202020204" pitchFamily="34" charset="0"/>
              <a:buChar char="•"/>
            </a:pPr>
            <a:r>
              <a:rPr lang="en-US" sz="3200" dirty="0" smtClean="0">
                <a:latin typeface="Garamond" panose="02020404030301010803" pitchFamily="18" charset="0"/>
              </a:rPr>
              <a:t>No TAILOR </a:t>
            </a:r>
            <a:r>
              <a:rPr lang="en-US" sz="3200" dirty="0" err="1" smtClean="0">
                <a:latin typeface="Garamond" panose="02020404030301010803" pitchFamily="18" charset="0"/>
              </a:rPr>
              <a:t>jhanjhat</a:t>
            </a:r>
            <a:r>
              <a:rPr lang="en-US" sz="3200" dirty="0" smtClean="0">
                <a:latin typeface="Garamond" panose="02020404030301010803" pitchFamily="18" charset="0"/>
              </a:rPr>
              <a:t>!!</a:t>
            </a:r>
            <a:endParaRPr lang="en-US" sz="3200" dirty="0">
              <a:latin typeface="Garamond" panose="02020404030301010803" pitchFamily="18" charset="0"/>
            </a:endParaRPr>
          </a:p>
        </p:txBody>
      </p:sp>
      <p:pic>
        <p:nvPicPr>
          <p:cNvPr id="4" name="Picture 3"/>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4438112" y="4043930"/>
            <a:ext cx="4276457" cy="2814070"/>
          </a:xfrm>
          <a:prstGeom prst="rect">
            <a:avLst/>
          </a:prstGeom>
          <a:ln>
            <a:solidFill>
              <a:schemeClr val="accent1"/>
            </a:solidFill>
          </a:ln>
        </p:spPr>
      </p:pic>
      <p:pic>
        <p:nvPicPr>
          <p:cNvPr id="5" name="Picture 4"/>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9438537" y="4429060"/>
            <a:ext cx="2428875" cy="1647825"/>
          </a:xfrm>
          <a:prstGeom prst="rect">
            <a:avLst/>
          </a:prstGeom>
        </p:spPr>
      </p:pic>
    </p:spTree>
    <p:extLst>
      <p:ext uri="{BB962C8B-B14F-4D97-AF65-F5344CB8AC3E}">
        <p14:creationId xmlns="" xmlns:p14="http://schemas.microsoft.com/office/powerpoint/2010/main" val="33543606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1928" y="556555"/>
            <a:ext cx="8610600" cy="1293028"/>
          </a:xfrm>
        </p:spPr>
        <p:txBody>
          <a:bodyPr>
            <a:normAutofit/>
          </a:bodyPr>
          <a:lstStyle/>
          <a:p>
            <a:pPr algn="ctr"/>
            <a:r>
              <a:rPr lang="en-IN" sz="4400" dirty="0" smtClean="0">
                <a:solidFill>
                  <a:schemeClr val="accent1">
                    <a:lumMod val="75000"/>
                  </a:schemeClr>
                </a:solidFill>
                <a:latin typeface="Garamond" pitchFamily="18" charset="0"/>
              </a:rPr>
              <a:t>Product Scope</a:t>
            </a:r>
            <a:endParaRPr lang="en-IN" sz="4400" dirty="0">
              <a:solidFill>
                <a:schemeClr val="accent1">
                  <a:lumMod val="75000"/>
                </a:schemeClr>
              </a:solidFill>
              <a:latin typeface="Garamond" pitchFamily="18" charset="0"/>
            </a:endParaRPr>
          </a:p>
        </p:txBody>
      </p:sp>
      <p:sp>
        <p:nvSpPr>
          <p:cNvPr id="9" name="Oval 8"/>
          <p:cNvSpPr/>
          <p:nvPr/>
        </p:nvSpPr>
        <p:spPr>
          <a:xfrm>
            <a:off x="7426036" y="4003962"/>
            <a:ext cx="2230582" cy="119149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latin typeface="Garamond" pitchFamily="18" charset="0"/>
              </a:rPr>
              <a:t>Payment and Delivery options</a:t>
            </a:r>
            <a:endParaRPr lang="en-IN" dirty="0">
              <a:latin typeface="Garamond" pitchFamily="18" charset="0"/>
            </a:endParaRPr>
          </a:p>
        </p:txBody>
      </p:sp>
      <p:sp>
        <p:nvSpPr>
          <p:cNvPr id="10" name="Oval 9"/>
          <p:cNvSpPr/>
          <p:nvPr/>
        </p:nvSpPr>
        <p:spPr>
          <a:xfrm>
            <a:off x="2840013" y="4031668"/>
            <a:ext cx="2230582" cy="119149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latin typeface="Garamond" pitchFamily="18" charset="0"/>
              </a:rPr>
              <a:t>Stitching Module</a:t>
            </a:r>
            <a:endParaRPr lang="en-IN" dirty="0">
              <a:latin typeface="Garamond" pitchFamily="18" charset="0"/>
            </a:endParaRPr>
          </a:p>
        </p:txBody>
      </p:sp>
      <p:sp>
        <p:nvSpPr>
          <p:cNvPr id="11" name="Oval 10"/>
          <p:cNvSpPr/>
          <p:nvPr/>
        </p:nvSpPr>
        <p:spPr>
          <a:xfrm>
            <a:off x="997458" y="2008889"/>
            <a:ext cx="2230582" cy="119149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latin typeface="Garamond" pitchFamily="18" charset="0"/>
              </a:rPr>
              <a:t>Login And Registration</a:t>
            </a:r>
            <a:endParaRPr lang="en-IN" dirty="0">
              <a:latin typeface="Garamond" pitchFamily="18" charset="0"/>
            </a:endParaRPr>
          </a:p>
        </p:txBody>
      </p:sp>
      <p:sp>
        <p:nvSpPr>
          <p:cNvPr id="12" name="Oval 11"/>
          <p:cNvSpPr/>
          <p:nvPr/>
        </p:nvSpPr>
        <p:spPr>
          <a:xfrm>
            <a:off x="4918363" y="1981200"/>
            <a:ext cx="2230582" cy="119149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latin typeface="Garamond" pitchFamily="18" charset="0"/>
              </a:rPr>
              <a:t>Ongoing activities and Personal Cart to customer</a:t>
            </a:r>
            <a:endParaRPr lang="en-IN" dirty="0">
              <a:latin typeface="Garamond" pitchFamily="18" charset="0"/>
            </a:endParaRPr>
          </a:p>
        </p:txBody>
      </p:sp>
      <p:sp>
        <p:nvSpPr>
          <p:cNvPr id="13" name="Oval 12"/>
          <p:cNvSpPr/>
          <p:nvPr/>
        </p:nvSpPr>
        <p:spPr>
          <a:xfrm>
            <a:off x="9060869" y="2092039"/>
            <a:ext cx="2230582" cy="119149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latin typeface="Garamond" pitchFamily="18" charset="0"/>
              </a:rPr>
              <a:t>Shop readymade Dress</a:t>
            </a:r>
            <a:endParaRPr lang="en-IN" dirty="0">
              <a:latin typeface="Garamond" pitchFamily="18"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4327" y="514991"/>
            <a:ext cx="8610600" cy="1293028"/>
          </a:xfrm>
        </p:spPr>
        <p:txBody>
          <a:bodyPr/>
          <a:lstStyle/>
          <a:p>
            <a:pPr algn="ctr"/>
            <a:r>
              <a:rPr lang="en-IN" dirty="0" smtClean="0">
                <a:solidFill>
                  <a:schemeClr val="accent1">
                    <a:lumMod val="75000"/>
                  </a:schemeClr>
                </a:solidFill>
                <a:latin typeface="Garamond" pitchFamily="18" charset="0"/>
              </a:rPr>
              <a:t>Literature review</a:t>
            </a:r>
            <a:endParaRPr lang="en-IN" dirty="0">
              <a:solidFill>
                <a:schemeClr val="accent1">
                  <a:lumMod val="75000"/>
                </a:schemeClr>
              </a:solidFill>
              <a:latin typeface="Garamond" pitchFamily="18" charset="0"/>
            </a:endParaRPr>
          </a:p>
        </p:txBody>
      </p:sp>
      <p:sp>
        <p:nvSpPr>
          <p:cNvPr id="3" name="Content Placeholder 2"/>
          <p:cNvSpPr>
            <a:spLocks noGrp="1"/>
          </p:cNvSpPr>
          <p:nvPr>
            <p:ph idx="1"/>
          </p:nvPr>
        </p:nvSpPr>
        <p:spPr/>
        <p:txBody>
          <a:bodyPr>
            <a:normAutofit/>
          </a:bodyPr>
          <a:lstStyle/>
          <a:p>
            <a:pPr algn="just"/>
            <a:r>
              <a:rPr lang="en-IN" sz="3200" dirty="0" smtClean="0">
                <a:latin typeface="Garamond" pitchFamily="18" charset="0"/>
              </a:rPr>
              <a:t>Various Shopping websites such as </a:t>
            </a:r>
            <a:r>
              <a:rPr lang="en-IN" sz="3200" dirty="0" err="1" smtClean="0">
                <a:latin typeface="Garamond" pitchFamily="18" charset="0"/>
              </a:rPr>
              <a:t>Flipkart</a:t>
            </a:r>
            <a:r>
              <a:rPr lang="en-IN" sz="3200" dirty="0" smtClean="0">
                <a:latin typeface="Garamond" pitchFamily="18" charset="0"/>
              </a:rPr>
              <a:t>, </a:t>
            </a:r>
            <a:r>
              <a:rPr lang="en-IN" sz="3200" dirty="0" err="1" smtClean="0">
                <a:latin typeface="Garamond" pitchFamily="18" charset="0"/>
              </a:rPr>
              <a:t>fabindia</a:t>
            </a:r>
            <a:r>
              <a:rPr lang="en-IN" sz="3200" dirty="0" smtClean="0">
                <a:latin typeface="Garamond" pitchFamily="18" charset="0"/>
              </a:rPr>
              <a:t>, </a:t>
            </a:r>
            <a:r>
              <a:rPr lang="en-IN" sz="3200" dirty="0" err="1" smtClean="0">
                <a:latin typeface="Garamond" pitchFamily="18" charset="0"/>
              </a:rPr>
              <a:t>amazon</a:t>
            </a:r>
            <a:r>
              <a:rPr lang="en-IN" sz="3200" dirty="0" smtClean="0">
                <a:latin typeface="Garamond" pitchFamily="18" charset="0"/>
              </a:rPr>
              <a:t>, etc. No one provide Customizing feature of the dress.</a:t>
            </a:r>
          </a:p>
          <a:p>
            <a:pPr algn="just"/>
            <a:r>
              <a:rPr lang="en-IN" sz="3200" dirty="0" err="1" smtClean="0">
                <a:latin typeface="Garamond" pitchFamily="18" charset="0"/>
              </a:rPr>
              <a:t>c</a:t>
            </a:r>
            <a:r>
              <a:rPr lang="en-IN" sz="3200" dirty="0" err="1" smtClean="0">
                <a:latin typeface="Garamond" pitchFamily="18" charset="0"/>
              </a:rPr>
              <a:t>reyate</a:t>
            </a:r>
            <a:r>
              <a:rPr lang="en-IN" sz="3200" dirty="0" smtClean="0">
                <a:latin typeface="Garamond" pitchFamily="18" charset="0"/>
              </a:rPr>
              <a:t>. com provides customization of shirts. No website yet that do this for women dresses.</a:t>
            </a:r>
          </a:p>
          <a:p>
            <a:pPr algn="just"/>
            <a:r>
              <a:rPr lang="en-IN" sz="3200" dirty="0" smtClean="0">
                <a:latin typeface="Garamond" pitchFamily="18" charset="0"/>
              </a:rPr>
              <a:t> Further, Selection between two shopping cart solution:-</a:t>
            </a:r>
          </a:p>
          <a:p>
            <a:pPr lvl="1" algn="just">
              <a:buFont typeface="Wingdings" pitchFamily="2" charset="2"/>
              <a:buChar char="Ø"/>
            </a:pPr>
            <a:r>
              <a:rPr lang="en-IN" sz="3200" dirty="0" err="1" smtClean="0">
                <a:latin typeface="Garamond" pitchFamily="18" charset="0"/>
              </a:rPr>
              <a:t>Magento</a:t>
            </a:r>
            <a:endParaRPr lang="en-IN" sz="3200" dirty="0" smtClean="0">
              <a:latin typeface="Garamond" pitchFamily="18" charset="0"/>
            </a:endParaRPr>
          </a:p>
          <a:p>
            <a:pPr lvl="1" algn="just">
              <a:buFont typeface="Wingdings" pitchFamily="2" charset="2"/>
              <a:buChar char="Ø"/>
            </a:pPr>
            <a:r>
              <a:rPr lang="en-IN" sz="3200" dirty="0" smtClean="0">
                <a:latin typeface="Garamond" pitchFamily="18" charset="0"/>
              </a:rPr>
              <a:t>Prestashop</a:t>
            </a:r>
            <a:endParaRPr lang="en-IN" sz="3200" dirty="0">
              <a:latin typeface="Garamond"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487283"/>
            <a:ext cx="8610600" cy="1293028"/>
          </a:xfrm>
        </p:spPr>
        <p:txBody>
          <a:bodyPr/>
          <a:lstStyle/>
          <a:p>
            <a:pPr algn="ctr"/>
            <a:r>
              <a:rPr lang="en-IN" dirty="0" err="1" smtClean="0">
                <a:solidFill>
                  <a:schemeClr val="accent1">
                    <a:lumMod val="75000"/>
                  </a:schemeClr>
                </a:solidFill>
                <a:latin typeface="Garamond" pitchFamily="18" charset="0"/>
              </a:rPr>
              <a:t>Magento</a:t>
            </a:r>
            <a:r>
              <a:rPr lang="en-IN" dirty="0" smtClean="0">
                <a:solidFill>
                  <a:schemeClr val="accent1">
                    <a:lumMod val="75000"/>
                  </a:schemeClr>
                </a:solidFill>
                <a:latin typeface="Garamond" pitchFamily="18" charset="0"/>
              </a:rPr>
              <a:t> v/s </a:t>
            </a:r>
            <a:r>
              <a:rPr lang="en-IN" dirty="0" err="1" smtClean="0">
                <a:solidFill>
                  <a:schemeClr val="accent1">
                    <a:lumMod val="75000"/>
                  </a:schemeClr>
                </a:solidFill>
                <a:latin typeface="Garamond" pitchFamily="18" charset="0"/>
              </a:rPr>
              <a:t>prestashop</a:t>
            </a:r>
            <a:endParaRPr lang="en-IN" dirty="0">
              <a:solidFill>
                <a:schemeClr val="accent1">
                  <a:lumMod val="75000"/>
                </a:schemeClr>
              </a:solidFill>
              <a:latin typeface="Garamond" pitchFamily="18" charset="0"/>
            </a:endParaRPr>
          </a:p>
        </p:txBody>
      </p:sp>
      <p:pic>
        <p:nvPicPr>
          <p:cNvPr id="4" name="Content Placeholder 3" descr="4.PNG"/>
          <p:cNvPicPr>
            <a:picLocks noGrp="1"/>
          </p:cNvPicPr>
          <p:nvPr>
            <p:ph idx="1"/>
          </p:nvPr>
        </p:nvPicPr>
        <p:blipFill>
          <a:blip r:embed="rId2"/>
          <a:stretch>
            <a:fillRect/>
          </a:stretch>
        </p:blipFill>
        <p:spPr>
          <a:xfrm>
            <a:off x="2092047" y="1898072"/>
            <a:ext cx="8146473" cy="4613564"/>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468582"/>
            <a:ext cx="10820400" cy="4750103"/>
          </a:xfrm>
        </p:spPr>
        <p:txBody>
          <a:bodyPr>
            <a:normAutofit/>
          </a:bodyPr>
          <a:lstStyle/>
          <a:p>
            <a:pPr algn="just"/>
            <a:r>
              <a:rPr lang="en-IN" sz="2800" dirty="0" smtClean="0">
                <a:latin typeface="Garamond" pitchFamily="18" charset="0"/>
              </a:rPr>
              <a:t>Both  are open Source </a:t>
            </a:r>
            <a:r>
              <a:rPr lang="en-IN" sz="2800" dirty="0" err="1" smtClean="0">
                <a:latin typeface="Garamond" pitchFamily="18" charset="0"/>
              </a:rPr>
              <a:t>Softwares</a:t>
            </a:r>
            <a:r>
              <a:rPr lang="en-IN" sz="2800" dirty="0" smtClean="0">
                <a:latin typeface="Garamond" pitchFamily="18" charset="0"/>
              </a:rPr>
              <a:t>.</a:t>
            </a:r>
          </a:p>
          <a:p>
            <a:pPr algn="just"/>
            <a:r>
              <a:rPr lang="en-US" sz="2800" dirty="0" err="1" smtClean="0">
                <a:latin typeface="Garamond" pitchFamily="18" charset="0"/>
              </a:rPr>
              <a:t>PrestaShop</a:t>
            </a:r>
            <a:r>
              <a:rPr lang="en-US" sz="2800" dirty="0" smtClean="0">
                <a:latin typeface="Garamond" pitchFamily="18" charset="0"/>
              </a:rPr>
              <a:t> gives tons of features, makes site management easy, provides SEO benefits, gives users analytics and </a:t>
            </a:r>
            <a:r>
              <a:rPr lang="en-US" sz="2800" dirty="0" smtClean="0">
                <a:latin typeface="Garamond" pitchFamily="18" charset="0"/>
              </a:rPr>
              <a:t>reporting</a:t>
            </a:r>
            <a:r>
              <a:rPr lang="en-US" sz="2800" dirty="0" smtClean="0">
                <a:latin typeface="Garamond" pitchFamily="18" charset="0"/>
              </a:rPr>
              <a:t> , which makes finding help with the program easy</a:t>
            </a:r>
            <a:r>
              <a:rPr lang="en-US" sz="2800" dirty="0" smtClean="0">
                <a:latin typeface="Garamond" pitchFamily="18" charset="0"/>
              </a:rPr>
              <a:t>.</a:t>
            </a:r>
          </a:p>
          <a:p>
            <a:pPr algn="just"/>
            <a:r>
              <a:rPr lang="en-US" sz="2800" dirty="0" err="1" smtClean="0">
                <a:latin typeface="Garamond" pitchFamily="18" charset="0"/>
              </a:rPr>
              <a:t>Magento</a:t>
            </a:r>
            <a:r>
              <a:rPr lang="en-US" sz="2800" dirty="0" smtClean="0">
                <a:latin typeface="Garamond" pitchFamily="18" charset="0"/>
              </a:rPr>
              <a:t> is, however, known as the leader in </a:t>
            </a:r>
            <a:r>
              <a:rPr lang="en-US" sz="2800" dirty="0" err="1" smtClean="0">
                <a:latin typeface="Garamond" pitchFamily="18" charset="0"/>
              </a:rPr>
              <a:t>eCommerce</a:t>
            </a:r>
            <a:r>
              <a:rPr lang="en-US" sz="2800" dirty="0" smtClean="0">
                <a:latin typeface="Garamond" pitchFamily="18" charset="0"/>
              </a:rPr>
              <a:t> shopping cart solutions. They provide a huge variety of features, tools and customization. </a:t>
            </a:r>
            <a:r>
              <a:rPr lang="en-US" sz="2800" dirty="0" err="1" smtClean="0">
                <a:latin typeface="Garamond" pitchFamily="18" charset="0"/>
              </a:rPr>
              <a:t>Magento</a:t>
            </a:r>
            <a:r>
              <a:rPr lang="en-US" sz="2800" dirty="0" smtClean="0">
                <a:latin typeface="Garamond" pitchFamily="18" charset="0"/>
              </a:rPr>
              <a:t> provides better SEO benefits than any other shopping cart on the market with targeted promotion and merchandising</a:t>
            </a:r>
            <a:r>
              <a:rPr lang="en-US" sz="2800" dirty="0" smtClean="0">
                <a:latin typeface="Garamond" pitchFamily="18" charset="0"/>
              </a:rPr>
              <a:t>.</a:t>
            </a:r>
          </a:p>
          <a:p>
            <a:pPr algn="just"/>
            <a:r>
              <a:rPr lang="en-US" sz="2800" dirty="0" smtClean="0">
                <a:latin typeface="Garamond" pitchFamily="18" charset="0"/>
              </a:rPr>
              <a:t>They also </a:t>
            </a:r>
            <a:r>
              <a:rPr lang="en-US" sz="2800" dirty="0" smtClean="0">
                <a:latin typeface="Garamond" pitchFamily="18" charset="0"/>
              </a:rPr>
              <a:t>allow for multiple payment and shipping </a:t>
            </a:r>
            <a:r>
              <a:rPr lang="en-US" sz="2800" dirty="0" smtClean="0">
                <a:latin typeface="Garamond" pitchFamily="18" charset="0"/>
              </a:rPr>
              <a:t>option.</a:t>
            </a:r>
            <a:endParaRPr lang="en-IN" sz="2800" dirty="0">
              <a:latin typeface="Garamond" pitchFamily="18"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TC104033937[[fn=Vapor Trail]]</Template>
  <TotalTime>364</TotalTime>
  <Words>1165</Words>
  <Application>Microsoft Office PowerPoint</Application>
  <PresentationFormat>Custom</PresentationFormat>
  <Paragraphs>145</Paragraphs>
  <Slides>36</Slides>
  <Notes>0</Notes>
  <HiddenSlides>0</HiddenSlides>
  <MMClips>1</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Vapor Trail</vt:lpstr>
      <vt:lpstr>Design your style</vt:lpstr>
      <vt:lpstr>Slide 2</vt:lpstr>
      <vt:lpstr>About us</vt:lpstr>
      <vt:lpstr>OTHER SITES</vt:lpstr>
      <vt:lpstr>Your design, your choice</vt:lpstr>
      <vt:lpstr>Product Scope</vt:lpstr>
      <vt:lpstr>Literature review</vt:lpstr>
      <vt:lpstr>Magento v/s prestashop</vt:lpstr>
      <vt:lpstr>Slide 9</vt:lpstr>
      <vt:lpstr>Implementation</vt:lpstr>
      <vt:lpstr>WAMP Server</vt:lpstr>
      <vt:lpstr>prestashop</vt:lpstr>
      <vt:lpstr>Slide 13</vt:lpstr>
      <vt:lpstr>Adobe flash cs6</vt:lpstr>
      <vt:lpstr>Adobe Photoshop cs6</vt:lpstr>
      <vt:lpstr>Our work flow</vt:lpstr>
      <vt:lpstr>Shopping module</vt:lpstr>
      <vt:lpstr>Stitching module</vt:lpstr>
      <vt:lpstr>Stitching Module</vt:lpstr>
      <vt:lpstr>Selecting Kurti Style</vt:lpstr>
      <vt:lpstr>Selecting Neck pattern</vt:lpstr>
      <vt:lpstr>Selecting cloth for border pattern</vt:lpstr>
      <vt:lpstr>Select border pattern</vt:lpstr>
      <vt:lpstr>Select sleeve style</vt:lpstr>
      <vt:lpstr>Confirm the Design</vt:lpstr>
      <vt:lpstr>Take snapshot and upload the image</vt:lpstr>
      <vt:lpstr>Sample design not shown</vt:lpstr>
      <vt:lpstr>Sample design shown after upload</vt:lpstr>
      <vt:lpstr>Login module</vt:lpstr>
      <vt:lpstr>Creating an account</vt:lpstr>
      <vt:lpstr>Login page</vt:lpstr>
      <vt:lpstr>miscellaneous</vt:lpstr>
      <vt:lpstr>Results</vt:lpstr>
      <vt:lpstr>conclusion</vt:lpstr>
      <vt:lpstr>Future scope</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your style</dc:title>
  <dc:creator>Kavya Jha</dc:creator>
  <cp:lastModifiedBy>HP</cp:lastModifiedBy>
  <cp:revision>49</cp:revision>
  <dcterms:created xsi:type="dcterms:W3CDTF">2014-07-22T06:12:09Z</dcterms:created>
  <dcterms:modified xsi:type="dcterms:W3CDTF">2014-11-28T12:20:14Z</dcterms:modified>
</cp:coreProperties>
</file>

<file path=docProps/thumbnail.jpeg>
</file>